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416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2544D-4D50-4C50-B7A6-381B7F037079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1EA860-F057-4547-A625-448F315D6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67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23925"/>
            <a:endParaRPr lang="en-GB" altLang="en-US" smtClean="0"/>
          </a:p>
          <a:p>
            <a:pPr defTabSz="923925"/>
            <a:r>
              <a:rPr lang="en-GB" altLang="en-US" smtClean="0"/>
              <a:t>At the heart of this is the vision of the young person</a:t>
            </a:r>
          </a:p>
          <a:p>
            <a:pPr defTabSz="923925"/>
            <a:r>
              <a:rPr lang="en-GB" altLang="en-US" smtClean="0"/>
              <a:t>Health and education have different targets, perspectives, ways of working </a:t>
            </a:r>
          </a:p>
          <a:p>
            <a:pPr defTabSz="923925"/>
            <a:r>
              <a:rPr lang="en-GB" altLang="en-US" smtClean="0"/>
              <a:t>What is needed is the development of a new language that all sectors can identify with, systems for working together effectively, </a:t>
            </a:r>
          </a:p>
          <a:p>
            <a:pPr defTabSz="923925"/>
            <a:r>
              <a:rPr lang="en-GB" altLang="en-US" smtClean="0"/>
              <a:t>Define a common vision so that complementary action by the different sectors can be implemented to reach our common vision of a healthy educated etc. individuals.</a:t>
            </a:r>
          </a:p>
          <a:p>
            <a:pPr defTabSz="923925"/>
            <a:endParaRPr lang="en-GB" altLang="en-US" smtClean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3D17CC8-7035-4DB3-B20F-A7FEAAEF8373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GB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221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2976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0"/>
                  <a:lumOff val="100000"/>
                  <a:alpha val="0"/>
                </a:schemeClr>
              </a:gs>
              <a:gs pos="0">
                <a:srgbClr val="008000">
                  <a:alpha val="22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1424" y="2085228"/>
            <a:ext cx="10363200" cy="1470025"/>
          </a:xfrm>
        </p:spPr>
        <p:txBody>
          <a:bodyPr/>
          <a:lstStyle>
            <a:lvl1pPr>
              <a:defRPr b="1">
                <a:latin typeface="Tw Cen MT" panose="020B06020201040206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0" y="3831131"/>
            <a:ext cx="8534400" cy="1566708"/>
          </a:xfrm>
        </p:spPr>
        <p:txBody>
          <a:bodyPr/>
          <a:lstStyle>
            <a:lvl1pPr marL="0" indent="0" algn="ctr">
              <a:buNone/>
              <a:defRPr b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7E93-85C5-4B6B-8F31-DA4AA30360C8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78BE-3673-45FB-8426-7CD03E285609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1703" y="614943"/>
            <a:ext cx="1902643" cy="1470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843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7E93-85C5-4B6B-8F31-DA4AA30360C8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78BE-3673-45FB-8426-7CD03E28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063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7E93-85C5-4B6B-8F31-DA4AA30360C8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78BE-3673-45FB-8426-7CD03E28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625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Drag picture to placeholder or click icon to add</a:t>
            </a:r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702650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0"/>
                  <a:lumOff val="100000"/>
                  <a:alpha val="0"/>
                </a:schemeClr>
              </a:gs>
              <a:gs pos="0">
                <a:srgbClr val="008000">
                  <a:alpha val="22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799" cy="1143000"/>
          </a:xfrm>
        </p:spPr>
        <p:txBody>
          <a:bodyPr/>
          <a:lstStyle>
            <a:lvl1pPr algn="l">
              <a:defRPr b="1">
                <a:solidFill>
                  <a:srgbClr val="006600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3996531"/>
          </a:xfrm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7E93-85C5-4B6B-8F31-DA4AA30360C8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78BE-3673-45FB-8426-7CD03E28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988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6600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tx1">
                    <a:tint val="75000"/>
                  </a:schemeClr>
                </a:solidFill>
                <a:latin typeface="Tw Cen MT" panose="020B06020201040206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7E93-85C5-4B6B-8F31-DA4AA30360C8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78BE-3673-45FB-8426-7CD03E28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89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7E93-85C5-4B6B-8F31-DA4AA30360C8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78BE-3673-45FB-8426-7CD03E28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665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7E93-85C5-4B6B-8F31-DA4AA30360C8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78BE-3673-45FB-8426-7CD03E28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549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7E93-85C5-4B6B-8F31-DA4AA30360C8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78BE-3673-45FB-8426-7CD03E28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51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7E93-85C5-4B6B-8F31-DA4AA30360C8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78BE-3673-45FB-8426-7CD03E28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883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7E93-85C5-4B6B-8F31-DA4AA30360C8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78BE-3673-45FB-8426-7CD03E28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252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F7E93-85C5-4B6B-8F31-DA4AA30360C8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078BE-3673-45FB-8426-7CD03E28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24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F7E93-85C5-4B6B-8F31-DA4AA30360C8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078BE-3673-45FB-8426-7CD03E28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81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Comprehensive Sexuality Education (CSE)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What It Is and What It Isn't</a:t>
            </a:r>
          </a:p>
          <a:p>
            <a:r>
              <a:rPr lang="en-GB" dirty="0" smtClean="0"/>
              <a:t> </a:t>
            </a:r>
          </a:p>
          <a:p>
            <a:r>
              <a:rPr lang="en-GB" dirty="0" smtClean="0"/>
              <a:t>Deus Lupenga </a:t>
            </a:r>
          </a:p>
          <a:p>
            <a:r>
              <a:rPr lang="en-GB" dirty="0" smtClean="0"/>
              <a:t>Ministry of Labour, Youth, Sports and Manpower Development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909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CSE 101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40030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US" altLang="en-US" sz="2400" dirty="0">
                <a:latin typeface="Arial" charset="0"/>
                <a:cs typeface="Arial" charset="0"/>
              </a:rPr>
              <a:t>CSE is implemented within ESA</a:t>
            </a:r>
          </a:p>
          <a:p>
            <a:pPr marL="480060" lvl="1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US" altLang="en-US" sz="2400" dirty="0">
                <a:latin typeface="Arial" charset="0"/>
                <a:cs typeface="Arial" charset="0"/>
              </a:rPr>
              <a:t>In schools through classroom instruction as </a:t>
            </a:r>
          </a:p>
          <a:p>
            <a:pPr marL="720090" lvl="2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US" altLang="en-US" sz="2000" dirty="0">
                <a:latin typeface="Arial" charset="0"/>
                <a:cs typeface="Arial" charset="0"/>
              </a:rPr>
              <a:t>a stand alone subject or </a:t>
            </a:r>
          </a:p>
          <a:p>
            <a:pPr marL="720090" lvl="2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US" altLang="en-US" sz="2000" dirty="0">
                <a:latin typeface="Arial" charset="0"/>
                <a:cs typeface="Arial" charset="0"/>
              </a:rPr>
              <a:t>integrated/infused in more than one carrier subject (biology, social studies, etc.)</a:t>
            </a:r>
          </a:p>
          <a:p>
            <a:pPr marL="720090" lvl="2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US" altLang="en-US" sz="2000" dirty="0">
                <a:latin typeface="Arial" charset="0"/>
                <a:cs typeface="Arial" charset="0"/>
              </a:rPr>
              <a:t>sometimes a compulsory subject, examinable or assessed</a:t>
            </a:r>
          </a:p>
          <a:p>
            <a:pPr marL="480060" lvl="1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US" altLang="en-US" sz="2400" dirty="0">
                <a:latin typeface="Arial" charset="0"/>
                <a:cs typeface="Arial" charset="0"/>
              </a:rPr>
              <a:t>In schools through extracurricular activities/clubs</a:t>
            </a:r>
          </a:p>
          <a:p>
            <a:pPr marL="480060" lvl="1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US" altLang="en-US" sz="2400" dirty="0">
                <a:latin typeface="Arial" charset="0"/>
                <a:cs typeface="Arial" charset="0"/>
              </a:rPr>
              <a:t>Out of school through community outreach, peer education, SBCC </a:t>
            </a:r>
          </a:p>
          <a:p>
            <a:pPr marL="514350" indent="-45720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US" altLang="en-US" sz="2400" dirty="0">
                <a:latin typeface="Arial" charset="0"/>
                <a:cs typeface="Arial" charset="0"/>
              </a:rPr>
              <a:t>Each of these implementation modalities have their own advantages and disadvantages </a:t>
            </a:r>
            <a:endParaRPr lang="en-ZA" altLang="en-US" sz="2400" dirty="0">
              <a:latin typeface="Arial" charset="0"/>
              <a:cs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102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71999"/>
          </a:xfrm>
        </p:spPr>
        <p:txBody>
          <a:bodyPr>
            <a:normAutofit lnSpcReduction="10000"/>
          </a:bodyPr>
          <a:lstStyle/>
          <a:p>
            <a:pPr marL="0" indent="0" fontAlgn="auto">
              <a:spcBef>
                <a:spcPts val="93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dirty="0">
                <a:latin typeface="Arial" charset="0"/>
                <a:cs typeface="Arial" charset="0"/>
              </a:rPr>
              <a:t>What are the myths and facts about CSE?</a:t>
            </a:r>
          </a:p>
          <a:p>
            <a:pPr marL="0" indent="0" fontAlgn="auto">
              <a:spcBef>
                <a:spcPts val="93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dirty="0">
                <a:latin typeface="Arial" charset="0"/>
                <a:cs typeface="Arial" charset="0"/>
              </a:rPr>
              <a:t>CSE does </a:t>
            </a:r>
            <a:r>
              <a:rPr lang="en-US" altLang="en-US" sz="2400" u="sng" dirty="0">
                <a:latin typeface="Arial" charset="0"/>
                <a:cs typeface="Arial" charset="0"/>
              </a:rPr>
              <a:t>NOT</a:t>
            </a:r>
          </a:p>
          <a:p>
            <a:pPr marL="480060" lvl="1" indent="-240030" fontAlgn="auto">
              <a:lnSpc>
                <a:spcPct val="115000"/>
              </a:lnSpc>
              <a:spcBef>
                <a:spcPts val="93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altLang="en-US" sz="2000" dirty="0">
                <a:latin typeface="Arial" charset="0"/>
                <a:ea typeface="Calibri" pitchFamily="34" charset="0"/>
                <a:cs typeface="Arial" charset="0"/>
              </a:rPr>
              <a:t>Focus on sexual intercourse or encourage young people to have sex</a:t>
            </a:r>
            <a:endParaRPr lang="en-ZA" altLang="en-US" sz="2000" dirty="0"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marL="480060" lvl="1" indent="-240030" fontAlgn="auto">
              <a:lnSpc>
                <a:spcPct val="115000"/>
              </a:lnSpc>
              <a:spcBef>
                <a:spcPts val="93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altLang="en-US" sz="2000" dirty="0">
                <a:latin typeface="Arial" charset="0"/>
                <a:ea typeface="Calibri" pitchFamily="34" charset="0"/>
                <a:cs typeface="Arial" charset="0"/>
              </a:rPr>
              <a:t>Teach young people how to have sex or take away their innocence</a:t>
            </a:r>
            <a:endParaRPr lang="en-ZA" altLang="en-US" sz="2000" dirty="0"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marL="480060" lvl="1" indent="-240030" fontAlgn="auto">
              <a:lnSpc>
                <a:spcPct val="115000"/>
              </a:lnSpc>
              <a:spcBef>
                <a:spcPts val="93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altLang="en-US" sz="2000" dirty="0">
                <a:latin typeface="Arial" charset="0"/>
                <a:ea typeface="Calibri" pitchFamily="34" charset="0"/>
                <a:cs typeface="Arial" charset="0"/>
              </a:rPr>
              <a:t>Follow an abstinence only until marriage approach</a:t>
            </a:r>
            <a:endParaRPr lang="en-ZA" altLang="en-US" sz="2000" dirty="0"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marL="480060" lvl="1" indent="-240030" fontAlgn="auto">
              <a:lnSpc>
                <a:spcPct val="115000"/>
              </a:lnSpc>
              <a:spcBef>
                <a:spcPts val="93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altLang="en-US" sz="2000" dirty="0">
                <a:latin typeface="Arial" charset="0"/>
                <a:ea typeface="Calibri" pitchFamily="34" charset="0"/>
                <a:cs typeface="Arial" charset="0"/>
              </a:rPr>
              <a:t>Disregard abstinence as an option</a:t>
            </a:r>
            <a:endParaRPr lang="en-ZA" altLang="en-US" sz="2000" dirty="0"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marL="480060" lvl="1" indent="-240030" fontAlgn="auto">
              <a:lnSpc>
                <a:spcPct val="115000"/>
              </a:lnSpc>
              <a:spcBef>
                <a:spcPts val="93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altLang="en-US" sz="2000" dirty="0">
                <a:latin typeface="Arial" charset="0"/>
                <a:ea typeface="Calibri" pitchFamily="34" charset="0"/>
                <a:cs typeface="Calibri" pitchFamily="34" charset="0"/>
              </a:rPr>
              <a:t>Perpetuate myths about condoms</a:t>
            </a:r>
          </a:p>
          <a:p>
            <a:pPr marL="480060" lvl="1" indent="-240030" fontAlgn="auto">
              <a:lnSpc>
                <a:spcPct val="115000"/>
              </a:lnSpc>
              <a:spcBef>
                <a:spcPts val="93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altLang="en-US" sz="2000" dirty="0">
                <a:latin typeface="Arial" charset="0"/>
                <a:ea typeface="Calibri" pitchFamily="34" charset="0"/>
                <a:cs typeface="Arial" charset="0"/>
              </a:rPr>
              <a:t>Undermine parents or the authority of families</a:t>
            </a:r>
            <a:endParaRPr lang="en-ZA" altLang="en-US" sz="2000" dirty="0"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marL="480060" lvl="1" indent="-240030" fontAlgn="auto">
              <a:lnSpc>
                <a:spcPct val="115000"/>
              </a:lnSpc>
              <a:spcBef>
                <a:spcPts val="93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altLang="en-US" sz="2000" dirty="0">
                <a:latin typeface="Arial" charset="0"/>
                <a:ea typeface="Calibri" pitchFamily="34" charset="0"/>
                <a:cs typeface="Arial" charset="0"/>
              </a:rPr>
              <a:t>Disregard nor impose cultural or religious values and morals</a:t>
            </a:r>
            <a:endParaRPr lang="en-ZA" altLang="en-US" sz="2000" dirty="0"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marL="480060" lvl="1" indent="-240030" fontAlgn="auto">
              <a:lnSpc>
                <a:spcPct val="115000"/>
              </a:lnSpc>
              <a:spcBef>
                <a:spcPts val="93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altLang="en-US" sz="2000" dirty="0">
                <a:latin typeface="Arial" charset="0"/>
                <a:cs typeface="Arial" charset="0"/>
              </a:rPr>
              <a:t>Promote membership in sexual minorities (homosexuality, transgender, etc</a:t>
            </a:r>
            <a:r>
              <a:rPr lang="en-US" altLang="en-US" sz="2000" dirty="0" smtClean="0">
                <a:latin typeface="Arial" charset="0"/>
                <a:cs typeface="Arial" charset="0"/>
              </a:rPr>
              <a:t>.)</a:t>
            </a:r>
            <a:endParaRPr lang="en-US" altLang="en-US" sz="20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187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fontAlgn="auto">
              <a:spcBef>
                <a:spcPts val="930"/>
              </a:spcBef>
              <a:spcAft>
                <a:spcPts val="0"/>
              </a:spcAft>
              <a:buFontTx/>
              <a:buNone/>
              <a:defRPr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Benefits of CSE:</a:t>
            </a:r>
          </a:p>
          <a:p>
            <a:pPr marL="240030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Reduction of misinformation</a:t>
            </a:r>
          </a:p>
          <a:p>
            <a:pPr marL="240030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Increased correct knowledge about sexuality, relationships and HIV</a:t>
            </a:r>
          </a:p>
          <a:p>
            <a:pPr marL="240030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Clarified and strengthened positive/health promoting values and attitudes</a:t>
            </a:r>
          </a:p>
          <a:p>
            <a:pPr marL="240030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Increased skills to make informed decisions and the self efficacy to act on them</a:t>
            </a:r>
          </a:p>
          <a:p>
            <a:pPr marL="240030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Improved perceptions about peer groups and social norms</a:t>
            </a:r>
          </a:p>
          <a:p>
            <a:pPr marL="240030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Increased communication with parents and other adults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694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CSE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fontAlgn="auto">
              <a:spcBef>
                <a:spcPts val="930"/>
              </a:spcBef>
              <a:spcAft>
                <a:spcPts val="0"/>
              </a:spcAft>
              <a:buFontTx/>
              <a:buNone/>
              <a:defRPr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Extensive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evidence shows that effective comprehensive sexuality education programmes paired with access to quality, youth friendly services consistently: </a:t>
            </a:r>
          </a:p>
          <a:p>
            <a:pPr marL="240030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increase adolescents and young people knowledge of HIV and other health issues, </a:t>
            </a:r>
          </a:p>
          <a:p>
            <a:pPr marL="240030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delay age of sexual debut, </a:t>
            </a:r>
          </a:p>
          <a:p>
            <a:pPr marL="240030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decrease number of sexual partners and frequency of sex, and </a:t>
            </a:r>
          </a:p>
          <a:p>
            <a:pPr marL="240030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increase use of contraception including condoms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Z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521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Summary…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40030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Young people face significant challenges to their sexual and reproductive health and realizing their full potential </a:t>
            </a:r>
          </a:p>
          <a:p>
            <a:pPr marL="240030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CSE can reduce these vulnerabilities by building knowledge and skills that enable young people to reduce sexual risk behaviors and have healthier relationships</a:t>
            </a:r>
          </a:p>
          <a:p>
            <a:pPr marL="240030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education, health sectors, gender, youth sectors among others, have critical roles to play and tremendous opportunity to prepare adolescents and young people for leading sexually healthy lives</a:t>
            </a:r>
          </a:p>
          <a:p>
            <a:pPr marL="240030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Access to the health promoting information within CSE is a right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662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2" name="Picture Placeholder 3" descr="6A3A2685.jpg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8" r="4818"/>
          <a:stretch>
            <a:fillRect/>
          </a:stretch>
        </p:blipFill>
        <p:spPr/>
      </p:pic>
      <p:sp>
        <p:nvSpPr>
          <p:cNvPr id="97283" name="Title 14"/>
          <p:cNvSpPr txBox="1">
            <a:spLocks/>
          </p:cNvSpPr>
          <p:nvPr/>
        </p:nvSpPr>
        <p:spPr bwMode="auto">
          <a:xfrm>
            <a:off x="228600" y="1200151"/>
            <a:ext cx="5334000" cy="2228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i="1" dirty="0">
                <a:solidFill>
                  <a:srgbClr val="FFFFFF"/>
                </a:solidFill>
                <a:cs typeface="Calibri" panose="020F0502020204030204" pitchFamily="34" charset="0"/>
              </a:rPr>
              <a:t>A young African, a global citizen who is empowered, educated, healthy, resilient and socially responsible - an autonomous decision-maker and has the capacity to reach their full potential and contribute to the development of their community, country and the region. </a:t>
            </a:r>
          </a:p>
        </p:txBody>
      </p:sp>
    </p:spTree>
    <p:extLst>
      <p:ext uri="{BB962C8B-B14F-4D97-AF65-F5344CB8AC3E}">
        <p14:creationId xmlns:p14="http://schemas.microsoft.com/office/powerpoint/2010/main" val="72390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CSE 101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CSE stands for Comprehensive Sexuality Education</a:t>
            </a:r>
          </a:p>
          <a:p>
            <a:r>
              <a:rPr lang="en-US" dirty="0"/>
              <a:t>Predecessors to CSE were Family Life Education (FLE), Population Education, Life </a:t>
            </a:r>
            <a:r>
              <a:rPr lang="en-US" dirty="0" smtClean="0"/>
              <a:t>Skills</a:t>
            </a:r>
            <a:endParaRPr lang="en-US" dirty="0"/>
          </a:p>
          <a:p>
            <a:r>
              <a:rPr lang="en-US" dirty="0"/>
              <a:t>CSE is delivered through the frameworks of the </a:t>
            </a:r>
          </a:p>
          <a:p>
            <a:pPr lvl="1"/>
            <a:r>
              <a:rPr lang="en-US" dirty="0"/>
              <a:t>ICPD Programme of Action (1994)</a:t>
            </a:r>
          </a:p>
          <a:p>
            <a:pPr lvl="1"/>
            <a:r>
              <a:rPr lang="en-US" dirty="0"/>
              <a:t>ESA Ministerial Commitment on CSE and YFS (2013)</a:t>
            </a:r>
          </a:p>
          <a:p>
            <a:pPr lvl="1"/>
            <a:r>
              <a:rPr lang="en-US" dirty="0" smtClean="0"/>
              <a:t>UN </a:t>
            </a:r>
            <a:r>
              <a:rPr lang="en-US" dirty="0"/>
              <a:t>International Guidance on CSE Vol 1&amp;2 (2009)</a:t>
            </a:r>
          </a:p>
          <a:p>
            <a:pPr lvl="1"/>
            <a:r>
              <a:rPr lang="en-US" dirty="0" smtClean="0"/>
              <a:t>UNFPA </a:t>
            </a:r>
            <a:r>
              <a:rPr lang="en-US" dirty="0"/>
              <a:t>Operational Guidance (2014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571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CSE 101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buFontTx/>
              <a:buNone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CSE: refers to curriculum based education that approaches sexuality and relationships with information that is </a:t>
            </a:r>
          </a:p>
          <a:p>
            <a:pPr lvl="2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Gender and rights-based</a:t>
            </a:r>
          </a:p>
          <a:p>
            <a:pPr lvl="2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Age appropriate</a:t>
            </a:r>
          </a:p>
          <a:p>
            <a:pPr lvl="2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Culturally relevant</a:t>
            </a:r>
          </a:p>
          <a:p>
            <a:pPr lvl="2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Scientifically accurate</a:t>
            </a:r>
          </a:p>
          <a:p>
            <a:pPr lvl="2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Realistic</a:t>
            </a:r>
          </a:p>
          <a:p>
            <a:pPr lvl="2"/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Non-judgmental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23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CSE 101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1" indent="0" fontAlgn="auto">
              <a:spcBef>
                <a:spcPts val="93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dirty="0">
                <a:latin typeface="Arial" charset="0"/>
                <a:cs typeface="Arial" charset="0"/>
              </a:rPr>
              <a:t>Rights Based CSE </a:t>
            </a:r>
            <a:r>
              <a:rPr lang="en-US" altLang="en-US" sz="2400" dirty="0">
                <a:latin typeface="Arial" charset="0"/>
                <a:cs typeface="Arial" charset="0"/>
              </a:rPr>
              <a:t>include these core principles </a:t>
            </a:r>
            <a:r>
              <a:rPr lang="en-US" altLang="en-US" sz="2400" dirty="0" smtClean="0">
                <a:latin typeface="Arial" charset="0"/>
                <a:cs typeface="Arial" charset="0"/>
              </a:rPr>
              <a:t>:</a:t>
            </a:r>
          </a:p>
          <a:p>
            <a:pPr marL="342900" lvl="1" indent="-342900">
              <a:spcBef>
                <a:spcPts val="93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400" dirty="0" smtClean="0">
                <a:latin typeface="Arial" charset="0"/>
                <a:cs typeface="Arial" charset="0"/>
              </a:rPr>
              <a:t>Respect </a:t>
            </a:r>
            <a:r>
              <a:rPr lang="en-US" altLang="en-US" sz="2400" dirty="0">
                <a:latin typeface="Arial" charset="0"/>
                <a:cs typeface="Arial" charset="0"/>
              </a:rPr>
              <a:t>for human rights and diversity, with sexuality education affirmed as a </a:t>
            </a:r>
            <a:r>
              <a:rPr lang="en-US" altLang="en-US" sz="2400" dirty="0" smtClean="0">
                <a:latin typeface="Arial" charset="0"/>
                <a:cs typeface="Arial" charset="0"/>
              </a:rPr>
              <a:t>right</a:t>
            </a:r>
          </a:p>
          <a:p>
            <a:pPr marL="342900" lvl="1" indent="-342900">
              <a:spcBef>
                <a:spcPts val="93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400" dirty="0" smtClean="0">
                <a:latin typeface="Arial" charset="0"/>
                <a:cs typeface="Arial" charset="0"/>
              </a:rPr>
              <a:t>Critical </a:t>
            </a:r>
            <a:r>
              <a:rPr lang="en-US" altLang="en-US" sz="2400" dirty="0">
                <a:latin typeface="Arial" charset="0"/>
                <a:cs typeface="Arial" charset="0"/>
              </a:rPr>
              <a:t>thinking skills, promotion of young people’s participation in decision making, and strengthening of their capacities for </a:t>
            </a:r>
            <a:r>
              <a:rPr lang="en-US" altLang="en-US" sz="2400" dirty="0" smtClean="0">
                <a:latin typeface="Arial" charset="0"/>
                <a:cs typeface="Arial" charset="0"/>
              </a:rPr>
              <a:t>citizenship</a:t>
            </a:r>
          </a:p>
          <a:p>
            <a:pPr marL="342900" lvl="1" indent="-342900">
              <a:spcBef>
                <a:spcPts val="93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400" dirty="0" smtClean="0">
                <a:latin typeface="Arial" charset="0"/>
                <a:cs typeface="Arial" charset="0"/>
              </a:rPr>
              <a:t>Fostering </a:t>
            </a:r>
            <a:r>
              <a:rPr lang="en-US" altLang="en-US" sz="2400" dirty="0">
                <a:latin typeface="Arial" charset="0"/>
                <a:cs typeface="Arial" charset="0"/>
              </a:rPr>
              <a:t>of norms and attitudes that promote gender equality and </a:t>
            </a:r>
            <a:r>
              <a:rPr lang="en-US" altLang="en-US" sz="2400" dirty="0" smtClean="0">
                <a:latin typeface="Arial" charset="0"/>
                <a:cs typeface="Arial" charset="0"/>
              </a:rPr>
              <a:t>inclusion</a:t>
            </a:r>
          </a:p>
          <a:p>
            <a:pPr marL="342900" lvl="1" indent="-342900">
              <a:spcBef>
                <a:spcPts val="93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latin typeface="Arial" charset="0"/>
                <a:cs typeface="Arial" charset="0"/>
              </a:rPr>
              <a:t>A</a:t>
            </a:r>
            <a:r>
              <a:rPr lang="en-US" altLang="en-US" sz="2400" dirty="0" smtClean="0">
                <a:latin typeface="Arial" charset="0"/>
                <a:cs typeface="Arial" charset="0"/>
              </a:rPr>
              <a:t>ddressing </a:t>
            </a:r>
            <a:r>
              <a:rPr lang="en-US" altLang="en-US" sz="2400" dirty="0">
                <a:latin typeface="Arial" charset="0"/>
                <a:cs typeface="Arial" charset="0"/>
              </a:rPr>
              <a:t>vulnerabilities and </a:t>
            </a:r>
            <a:r>
              <a:rPr lang="en-US" altLang="en-US" sz="2400" dirty="0" smtClean="0">
                <a:latin typeface="Arial" charset="0"/>
                <a:cs typeface="Arial" charset="0"/>
              </a:rPr>
              <a:t>exclusion</a:t>
            </a:r>
          </a:p>
          <a:p>
            <a:pPr marL="342900" lvl="1" indent="-342900">
              <a:spcBef>
                <a:spcPts val="93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400" dirty="0" smtClean="0">
                <a:latin typeface="Arial" charset="0"/>
                <a:cs typeface="Arial" charset="0"/>
              </a:rPr>
              <a:t>Local </a:t>
            </a:r>
            <a:r>
              <a:rPr lang="en-US" altLang="en-US" sz="2400" dirty="0">
                <a:latin typeface="Arial" charset="0"/>
                <a:cs typeface="Arial" charset="0"/>
              </a:rPr>
              <a:t>ownership and cultural </a:t>
            </a:r>
            <a:r>
              <a:rPr lang="en-US" altLang="en-US" sz="2400" dirty="0" smtClean="0">
                <a:latin typeface="Arial" charset="0"/>
                <a:cs typeface="Arial" charset="0"/>
              </a:rPr>
              <a:t>relevance</a:t>
            </a:r>
          </a:p>
          <a:p>
            <a:pPr marL="342900" lvl="1" indent="-342900">
              <a:spcBef>
                <a:spcPts val="93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400" dirty="0" smtClean="0">
                <a:latin typeface="Arial" charset="0"/>
                <a:cs typeface="Arial" charset="0"/>
              </a:rPr>
              <a:t>A </a:t>
            </a:r>
            <a:r>
              <a:rPr lang="en-US" altLang="en-US" sz="2400" dirty="0">
                <a:latin typeface="Arial" charset="0"/>
                <a:cs typeface="Arial" charset="0"/>
              </a:rPr>
              <a:t>positive life-cycle approach to sexuality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575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CSE 101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What do we mean by </a:t>
            </a:r>
            <a:r>
              <a:rPr lang="en-US" altLang="en-US" u="sng" dirty="0">
                <a:latin typeface="Arial" panose="020B0604020202020204" pitchFamily="34" charset="0"/>
                <a:cs typeface="Arial" panose="020B0604020202020204" pitchFamily="34" charset="0"/>
              </a:rPr>
              <a:t>Comprehensive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It refers to breadth and depth of the topics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It implies that topics cannot be included or excluded at random.  It is a package.</a:t>
            </a:r>
          </a:p>
          <a:p>
            <a:pPr lvl="2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Abstinence only until marriage is NOT an example of comprehensive sexuality 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education.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Sexuality is not to be presented only as risk, danger, and ‘just say no’ but presented in a more balanced, realistic way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278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CSE 101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Lessons can be delivered in or out of school and are meant to give information to: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increase knowledge and understanding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explore and clarify values and attitudes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promote healthy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behaviors 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develop/strengthen life skills and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promote and sustain risk-reducing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behavior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including health seeking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behavior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and links to health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  <a:endParaRPr lang="en-ZA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895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Concepts of CSE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7149342"/>
              </p:ext>
            </p:extLst>
          </p:nvPr>
        </p:nvGraphicFramePr>
        <p:xfrm>
          <a:off x="190500" y="1600200"/>
          <a:ext cx="11849100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9700">
                  <a:extLst>
                    <a:ext uri="{9D8B030D-6E8A-4147-A177-3AD203B41FA5}">
                      <a16:colId xmlns:a16="http://schemas.microsoft.com/office/drawing/2014/main" val="4272427794"/>
                    </a:ext>
                  </a:extLst>
                </a:gridCol>
                <a:gridCol w="3949700">
                  <a:extLst>
                    <a:ext uri="{9D8B030D-6E8A-4147-A177-3AD203B41FA5}">
                      <a16:colId xmlns:a16="http://schemas.microsoft.com/office/drawing/2014/main" val="3383350816"/>
                    </a:ext>
                  </a:extLst>
                </a:gridCol>
                <a:gridCol w="3949700">
                  <a:extLst>
                    <a:ext uri="{9D8B030D-6E8A-4147-A177-3AD203B41FA5}">
                      <a16:colId xmlns:a16="http://schemas.microsoft.com/office/drawing/2014/main" val="1123851213"/>
                    </a:ext>
                  </a:extLst>
                </a:gridCol>
              </a:tblGrid>
              <a:tr h="25870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Key Concept 1: Relationships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Friendship, love, romantic relationships, parenting </a:t>
                      </a:r>
                    </a:p>
                  </a:txBody>
                  <a:tcPr marT="45726" marB="45726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Key Concept 2: Values, Attitudes and Skills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Values</a:t>
                      </a:r>
                      <a:r>
                        <a:rPr kumimoji="0" lang="en-GB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decision-making, communication</a:t>
                      </a:r>
                    </a:p>
                  </a:txBody>
                  <a:tcPr marT="45726" marB="45726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Key Concept 3: Culture, Society and Human Rights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Sexuality, culture and rights, gender, sexual abuse and violence</a:t>
                      </a:r>
                    </a:p>
                  </a:txBody>
                  <a:tcPr marT="45726" marB="45726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353255"/>
                  </a:ext>
                </a:extLst>
              </a:tr>
              <a:tr h="2670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Key Concept 4: Human Development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Reproduction</a:t>
                      </a:r>
                      <a:r>
                        <a:rPr kumimoji="0" lang="en-GB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Puberty, Bodily Integrity</a:t>
                      </a:r>
                    </a:p>
                  </a:txBody>
                  <a:tcPr marT="45726" marB="45726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Key Concept 5: Sexual Behaviour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Sex, sexuality and the sexual life cycle; sexual behaviour</a:t>
                      </a:r>
                    </a:p>
                  </a:txBody>
                  <a:tcPr marT="45726" marB="45726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Key Concept 6: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Sexual and Reproductive Health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Pregnancy prevention, HIV and STI Risk Reduction, HIV Stigma and Care</a:t>
                      </a:r>
                    </a:p>
                  </a:txBody>
                  <a:tcPr marT="45726" marB="45726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003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1683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 Topics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648199"/>
          </a:xfrm>
        </p:spPr>
        <p:txBody>
          <a:bodyPr>
            <a:normAutofit fontScale="85000" lnSpcReduction="20000"/>
          </a:bodyPr>
          <a:lstStyle/>
          <a:p>
            <a:pPr marL="0" indent="0" fontAlgn="auto">
              <a:spcBef>
                <a:spcPts val="930"/>
              </a:spcBef>
              <a:spcAft>
                <a:spcPts val="0"/>
              </a:spcAft>
              <a:buFontTx/>
              <a:buNone/>
              <a:defRPr/>
            </a:pPr>
            <a:r>
              <a:rPr lang="en-ZA" sz="1600" dirty="0">
                <a:latin typeface="Arial" panose="020B0604020202020204" pitchFamily="34" charset="0"/>
                <a:cs typeface="Arial" panose="020B0604020202020204" pitchFamily="34" charset="0"/>
              </a:rPr>
              <a:t>Common life skills based CSE topics </a:t>
            </a:r>
          </a:p>
          <a:p>
            <a:pPr marL="240030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ZA" sz="1600" dirty="0">
                <a:latin typeface="Arial" panose="020B0604020202020204" pitchFamily="34" charset="0"/>
                <a:cs typeface="Arial" panose="020B0604020202020204" pitchFamily="34" charset="0"/>
              </a:rPr>
              <a:t>Sex, sexuality, sexual rights and sexual behaviour</a:t>
            </a:r>
          </a:p>
          <a:p>
            <a:pPr marL="240030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ZA" sz="1600" dirty="0">
                <a:latin typeface="Arial" panose="020B0604020202020204" pitchFamily="34" charset="0"/>
                <a:cs typeface="Arial" panose="020B0604020202020204" pitchFamily="34" charset="0"/>
              </a:rPr>
              <a:t>Gender</a:t>
            </a:r>
          </a:p>
          <a:p>
            <a:pPr marL="240030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ZA" sz="1600" dirty="0">
                <a:latin typeface="Arial" panose="020B0604020202020204" pitchFamily="34" charset="0"/>
                <a:cs typeface="Arial" panose="020B0604020202020204" pitchFamily="34" charset="0"/>
              </a:rPr>
              <a:t>Puberty</a:t>
            </a:r>
          </a:p>
          <a:p>
            <a:pPr marL="240030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ZA" sz="1600" dirty="0">
                <a:latin typeface="Arial" panose="020B0604020202020204" pitchFamily="34" charset="0"/>
                <a:cs typeface="Arial" panose="020B0604020202020204" pitchFamily="34" charset="0"/>
              </a:rPr>
              <a:t>Sexual and reproductive anatomy and physiology</a:t>
            </a:r>
          </a:p>
          <a:p>
            <a:pPr marL="240030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ZA" sz="1600" dirty="0">
                <a:latin typeface="Arial" panose="020B0604020202020204" pitchFamily="34" charset="0"/>
                <a:cs typeface="Arial" panose="020B0604020202020204" pitchFamily="34" charset="0"/>
              </a:rPr>
              <a:t>Preventing Early and Unintended Pregnancy/Contraception/Family Planning</a:t>
            </a:r>
          </a:p>
          <a:p>
            <a:pPr marL="240030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ZA" sz="1600" dirty="0">
                <a:latin typeface="Arial" panose="020B0604020202020204" pitchFamily="34" charset="0"/>
                <a:cs typeface="Arial" panose="020B0604020202020204" pitchFamily="34" charset="0"/>
              </a:rPr>
              <a:t>HIV Transmission, stigma discrimination and AIDS care and support</a:t>
            </a:r>
          </a:p>
          <a:p>
            <a:pPr marL="240030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ZA" sz="1600" dirty="0">
                <a:latin typeface="Arial" panose="020B0604020202020204" pitchFamily="34" charset="0"/>
                <a:cs typeface="Arial" panose="020B0604020202020204" pitchFamily="34" charset="0"/>
              </a:rPr>
              <a:t>STIs</a:t>
            </a:r>
          </a:p>
          <a:p>
            <a:pPr marL="240030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ZA" sz="1600" dirty="0">
                <a:latin typeface="Arial" panose="020B0604020202020204" pitchFamily="34" charset="0"/>
                <a:cs typeface="Arial" panose="020B0604020202020204" pitchFamily="34" charset="0"/>
              </a:rPr>
              <a:t>Risk reduction and safer sex practices</a:t>
            </a:r>
          </a:p>
          <a:p>
            <a:pPr marL="240030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ZA" sz="1600" dirty="0">
                <a:latin typeface="Arial" panose="020B0604020202020204" pitchFamily="34" charset="0"/>
                <a:cs typeface="Arial" panose="020B0604020202020204" pitchFamily="34" charset="0"/>
              </a:rPr>
              <a:t>Correct and consistent Male and Female Condom Use</a:t>
            </a:r>
          </a:p>
          <a:p>
            <a:pPr marL="240030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ZA" sz="1600" dirty="0">
                <a:latin typeface="Arial" panose="020B0604020202020204" pitchFamily="34" charset="0"/>
                <a:cs typeface="Arial" panose="020B0604020202020204" pitchFamily="34" charset="0"/>
              </a:rPr>
              <a:t>Relationships: friendship, love, sexual</a:t>
            </a:r>
          </a:p>
          <a:p>
            <a:pPr marL="480060" lvl="1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ZA" sz="1600" dirty="0">
                <a:latin typeface="Arial" panose="020B0604020202020204" pitchFamily="34" charset="0"/>
                <a:cs typeface="Arial" panose="020B0604020202020204" pitchFamily="34" charset="0"/>
              </a:rPr>
              <a:t>Multiple and Concurrent  Partnerships</a:t>
            </a:r>
          </a:p>
          <a:p>
            <a:pPr marL="480060" lvl="1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ZA" sz="1600" dirty="0">
                <a:latin typeface="Arial" panose="020B0604020202020204" pitchFamily="34" charset="0"/>
                <a:cs typeface="Arial" panose="020B0604020202020204" pitchFamily="34" charset="0"/>
              </a:rPr>
              <a:t>Intergenerational Sexual relationships </a:t>
            </a:r>
          </a:p>
          <a:p>
            <a:pPr marL="240030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ZA" sz="1600" dirty="0">
                <a:latin typeface="Arial" panose="020B0604020202020204" pitchFamily="34" charset="0"/>
                <a:cs typeface="Arial" panose="020B0604020202020204" pitchFamily="34" charset="0"/>
              </a:rPr>
              <a:t>Harmful Cultural Practices (child marriage, FGM, some initiation ceremonies)</a:t>
            </a:r>
          </a:p>
          <a:p>
            <a:pPr marL="240030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ZA" sz="1600" dirty="0">
                <a:latin typeface="Arial" panose="020B0604020202020204" pitchFamily="34" charset="0"/>
                <a:cs typeface="Arial" panose="020B0604020202020204" pitchFamily="34" charset="0"/>
              </a:rPr>
              <a:t>Sexual and gender based violence (rape, sexual abuse, harassment, etc.)</a:t>
            </a:r>
          </a:p>
          <a:p>
            <a:pPr marL="240030" indent="-240030" fontAlgn="auto">
              <a:spcBef>
                <a:spcPts val="930"/>
              </a:spcBef>
              <a:spcAft>
                <a:spcPts val="0"/>
              </a:spcAft>
              <a:defRPr/>
            </a:pPr>
            <a:r>
              <a:rPr lang="en-ZA" sz="1600" dirty="0">
                <a:latin typeface="Arial" panose="020B0604020202020204" pitchFamily="34" charset="0"/>
                <a:cs typeface="Arial" panose="020B0604020202020204" pitchFamily="34" charset="0"/>
              </a:rPr>
              <a:t> Health seeking behaviour and youth friendly services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534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CSE 101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CSE is </a:t>
            </a:r>
            <a:r>
              <a:rPr lang="en-US" altLang="en-US" u="sng" dirty="0">
                <a:latin typeface="Arial" panose="020B0604020202020204" pitchFamily="34" charset="0"/>
                <a:cs typeface="Arial" panose="020B0604020202020204" pitchFamily="34" charset="0"/>
              </a:rPr>
              <a:t>most effective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when it is taught in an interactive, participatory way by teachers/facilitators who are well trained, comfortable with sexuality topics, and have supporting teaching and learning  materials whether in formal classroom setting or in community based settings </a:t>
            </a:r>
            <a:endParaRPr lang="en-ZA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171908"/>
      </p:ext>
    </p:extLst>
  </p:cSld>
  <p:clrMapOvr>
    <a:masterClrMapping/>
  </p:clrMapOvr>
</p:sld>
</file>

<file path=ppt/theme/theme1.xml><?xml version="1.0" encoding="utf-8"?>
<a:theme xmlns:a="http://schemas.openxmlformats.org/drawingml/2006/main" name="Gov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ovt" id="{E6EAB0B1-3D5D-498B-B851-FA490EF05929}" vid="{3BA28292-E650-4C09-B676-29116D5C97E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Govt</Template>
  <TotalTime>16</TotalTime>
  <Words>1035</Words>
  <Application>Microsoft Office PowerPoint</Application>
  <PresentationFormat>Widescreen</PresentationFormat>
  <Paragraphs>123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MS PGothic</vt:lpstr>
      <vt:lpstr>Arial</vt:lpstr>
      <vt:lpstr>Calibri</vt:lpstr>
      <vt:lpstr>Courier New</vt:lpstr>
      <vt:lpstr>Tahoma</vt:lpstr>
      <vt:lpstr>Times New Roman</vt:lpstr>
      <vt:lpstr>Tw Cen MT</vt:lpstr>
      <vt:lpstr>Govt</vt:lpstr>
      <vt:lpstr>Comprehensive Sexuality Education (CSE)</vt:lpstr>
      <vt:lpstr>CSE 101</vt:lpstr>
      <vt:lpstr>CSE 101</vt:lpstr>
      <vt:lpstr>CSE 101</vt:lpstr>
      <vt:lpstr>CSE 101</vt:lpstr>
      <vt:lpstr>CSE 101</vt:lpstr>
      <vt:lpstr>Key Concepts of CSE</vt:lpstr>
      <vt:lpstr>Common Topics </vt:lpstr>
      <vt:lpstr>CSE 101</vt:lpstr>
      <vt:lpstr>CSE 101</vt:lpstr>
      <vt:lpstr>PowerPoint Presentation</vt:lpstr>
      <vt:lpstr>PowerPoint Presentation</vt:lpstr>
      <vt:lpstr>CSE Impact</vt:lpstr>
      <vt:lpstr>In Summary…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Comprehensive Sexuality Education</dc:title>
  <dc:creator>deus lupenga</dc:creator>
  <cp:lastModifiedBy>deus lupenga</cp:lastModifiedBy>
  <cp:revision>2</cp:revision>
  <dcterms:created xsi:type="dcterms:W3CDTF">2018-11-10T14:12:03Z</dcterms:created>
  <dcterms:modified xsi:type="dcterms:W3CDTF">2018-11-10T14:28:42Z</dcterms:modified>
</cp:coreProperties>
</file>