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5" r:id="rId16"/>
    <p:sldId id="276" r:id="rId17"/>
    <p:sldId id="277" r:id="rId18"/>
    <p:sldId id="278" r:id="rId19"/>
    <p:sldId id="269" r:id="rId20"/>
    <p:sldId id="270" r:id="rId21"/>
    <p:sldId id="272" r:id="rId22"/>
    <p:sldId id="273" r:id="rId23"/>
    <p:sldId id="280" r:id="rId24"/>
    <p:sldId id="271"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2976" y="0"/>
            <a:ext cx="12192000" cy="6858000"/>
          </a:xfrm>
          <a:prstGeom prst="rect">
            <a:avLst/>
          </a:prstGeom>
          <a:gradFill flip="none" rotWithShape="1">
            <a:gsLst>
              <a:gs pos="100000">
                <a:schemeClr val="accent1">
                  <a:lumMod val="0"/>
                  <a:lumOff val="100000"/>
                  <a:alpha val="0"/>
                </a:schemeClr>
              </a:gs>
              <a:gs pos="0">
                <a:srgbClr val="008000">
                  <a:alpha val="22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1424" y="2085228"/>
            <a:ext cx="10363200" cy="1470025"/>
          </a:xfrm>
        </p:spPr>
        <p:txBody>
          <a:bodyPr/>
          <a:lstStyle>
            <a:lvl1pPr>
              <a:defRPr b="1">
                <a:latin typeface="Tw Cen MT" panose="020B0602020104020603" pitchFamily="34" charset="0"/>
              </a:defRPr>
            </a:lvl1pPr>
          </a:lstStyle>
          <a:p>
            <a:r>
              <a:rPr lang="en-US"/>
              <a:t>Click to edit Master title style</a:t>
            </a:r>
            <a:endParaRPr lang="en-GB"/>
          </a:p>
        </p:txBody>
      </p:sp>
      <p:sp>
        <p:nvSpPr>
          <p:cNvPr id="3" name="Subtitle 2"/>
          <p:cNvSpPr>
            <a:spLocks noGrp="1"/>
          </p:cNvSpPr>
          <p:nvPr>
            <p:ph type="subTitle" idx="1"/>
          </p:nvPr>
        </p:nvSpPr>
        <p:spPr>
          <a:xfrm>
            <a:off x="2032000" y="3831131"/>
            <a:ext cx="8534400" cy="1566708"/>
          </a:xfrm>
        </p:spPr>
        <p:txBody>
          <a:bodyPr/>
          <a:lstStyle>
            <a:lvl1pPr marL="0" indent="0" algn="ctr">
              <a:buNone/>
              <a:defRPr b="1">
                <a:solidFill>
                  <a:srgbClr val="0066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83827B6D-5484-4BB1-95F5-E9A993FCBE5A}"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8E4C-45F3-4C9C-9EA7-171392FCC86E}" type="slidenum">
              <a:rPr lang="en-US" smtClean="0"/>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1703" y="614943"/>
            <a:ext cx="1902643" cy="1470284"/>
          </a:xfrm>
          <a:prstGeom prst="rect">
            <a:avLst/>
          </a:prstGeom>
        </p:spPr>
      </p:pic>
    </p:spTree>
    <p:extLst>
      <p:ext uri="{BB962C8B-B14F-4D97-AF65-F5344CB8AC3E}">
        <p14:creationId xmlns:p14="http://schemas.microsoft.com/office/powerpoint/2010/main" val="414326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827B6D-5484-4BB1-95F5-E9A993FCBE5A}"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8E4C-45F3-4C9C-9EA7-171392FCC86E}" type="slidenum">
              <a:rPr lang="en-US" smtClean="0"/>
              <a:t>‹#›</a:t>
            </a:fld>
            <a:endParaRPr lang="en-US"/>
          </a:p>
        </p:txBody>
      </p:sp>
    </p:spTree>
    <p:extLst>
      <p:ext uri="{BB962C8B-B14F-4D97-AF65-F5344CB8AC3E}">
        <p14:creationId xmlns:p14="http://schemas.microsoft.com/office/powerpoint/2010/main" val="209494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827B6D-5484-4BB1-95F5-E9A993FCBE5A}"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8E4C-45F3-4C9C-9EA7-171392FCC86E}" type="slidenum">
              <a:rPr lang="en-US" smtClean="0"/>
              <a:t>‹#›</a:t>
            </a:fld>
            <a:endParaRPr lang="en-US"/>
          </a:p>
        </p:txBody>
      </p:sp>
    </p:spTree>
    <p:extLst>
      <p:ext uri="{BB962C8B-B14F-4D97-AF65-F5344CB8AC3E}">
        <p14:creationId xmlns:p14="http://schemas.microsoft.com/office/powerpoint/2010/main" val="280406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100000">
                <a:schemeClr val="accent1">
                  <a:lumMod val="0"/>
                  <a:lumOff val="100000"/>
                  <a:alpha val="0"/>
                </a:schemeClr>
              </a:gs>
              <a:gs pos="0">
                <a:srgbClr val="008000">
                  <a:alpha val="22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1" y="274638"/>
            <a:ext cx="10972799" cy="1143000"/>
          </a:xfrm>
        </p:spPr>
        <p:txBody>
          <a:bodyPr/>
          <a:lstStyle>
            <a:lvl1pPr algn="l">
              <a:defRPr b="1">
                <a:solidFill>
                  <a:srgbClr val="006600"/>
                </a:solidFill>
                <a:latin typeface="Tw Cen MT" panose="020B0602020104020603"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600201"/>
            <a:ext cx="10972800" cy="3996531"/>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3827B6D-5484-4BB1-95F5-E9A993FCBE5A}"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8E4C-45F3-4C9C-9EA7-171392FCC86E}" type="slidenum">
              <a:rPr lang="en-US" smtClean="0"/>
              <a:t>‹#›</a:t>
            </a:fld>
            <a:endParaRPr lang="en-US"/>
          </a:p>
        </p:txBody>
      </p:sp>
    </p:spTree>
    <p:extLst>
      <p:ext uri="{BB962C8B-B14F-4D97-AF65-F5344CB8AC3E}">
        <p14:creationId xmlns:p14="http://schemas.microsoft.com/office/powerpoint/2010/main" val="150659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6600"/>
                </a:solidFill>
                <a:latin typeface="Tw Cen MT" panose="020B0602020104020603"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1">
                <a:solidFill>
                  <a:schemeClr val="tx1">
                    <a:tint val="75000"/>
                  </a:schemeClr>
                </a:solidFill>
                <a:latin typeface="Tw Cen MT" panose="020B06020201040206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27B6D-5484-4BB1-95F5-E9A993FCBE5A}"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F8E4C-45F3-4C9C-9EA7-171392FCC86E}" type="slidenum">
              <a:rPr lang="en-US" smtClean="0"/>
              <a:t>‹#›</a:t>
            </a:fld>
            <a:endParaRPr lang="en-US"/>
          </a:p>
        </p:txBody>
      </p:sp>
    </p:spTree>
    <p:extLst>
      <p:ext uri="{BB962C8B-B14F-4D97-AF65-F5344CB8AC3E}">
        <p14:creationId xmlns:p14="http://schemas.microsoft.com/office/powerpoint/2010/main" val="31838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827B6D-5484-4BB1-95F5-E9A993FCBE5A}"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F8E4C-45F3-4C9C-9EA7-171392FCC86E}" type="slidenum">
              <a:rPr lang="en-US" smtClean="0"/>
              <a:t>‹#›</a:t>
            </a:fld>
            <a:endParaRPr lang="en-US"/>
          </a:p>
        </p:txBody>
      </p:sp>
    </p:spTree>
    <p:extLst>
      <p:ext uri="{BB962C8B-B14F-4D97-AF65-F5344CB8AC3E}">
        <p14:creationId xmlns:p14="http://schemas.microsoft.com/office/powerpoint/2010/main" val="176894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827B6D-5484-4BB1-95F5-E9A993FCBE5A}"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F8E4C-45F3-4C9C-9EA7-171392FCC86E}" type="slidenum">
              <a:rPr lang="en-US" smtClean="0"/>
              <a:t>‹#›</a:t>
            </a:fld>
            <a:endParaRPr lang="en-US"/>
          </a:p>
        </p:txBody>
      </p:sp>
    </p:spTree>
    <p:extLst>
      <p:ext uri="{BB962C8B-B14F-4D97-AF65-F5344CB8AC3E}">
        <p14:creationId xmlns:p14="http://schemas.microsoft.com/office/powerpoint/2010/main" val="91548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827B6D-5484-4BB1-95F5-E9A993FCBE5A}"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F8E4C-45F3-4C9C-9EA7-171392FCC86E}" type="slidenum">
              <a:rPr lang="en-US" smtClean="0"/>
              <a:t>‹#›</a:t>
            </a:fld>
            <a:endParaRPr lang="en-US"/>
          </a:p>
        </p:txBody>
      </p:sp>
    </p:spTree>
    <p:extLst>
      <p:ext uri="{BB962C8B-B14F-4D97-AF65-F5344CB8AC3E}">
        <p14:creationId xmlns:p14="http://schemas.microsoft.com/office/powerpoint/2010/main" val="206644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7B6D-5484-4BB1-95F5-E9A993FCBE5A}"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F8E4C-45F3-4C9C-9EA7-171392FCC86E}" type="slidenum">
              <a:rPr lang="en-US" smtClean="0"/>
              <a:t>‹#›</a:t>
            </a:fld>
            <a:endParaRPr lang="en-US"/>
          </a:p>
        </p:txBody>
      </p:sp>
    </p:spTree>
    <p:extLst>
      <p:ext uri="{BB962C8B-B14F-4D97-AF65-F5344CB8AC3E}">
        <p14:creationId xmlns:p14="http://schemas.microsoft.com/office/powerpoint/2010/main" val="151935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827B6D-5484-4BB1-95F5-E9A993FCBE5A}"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F8E4C-45F3-4C9C-9EA7-171392FCC86E}" type="slidenum">
              <a:rPr lang="en-US" smtClean="0"/>
              <a:t>‹#›</a:t>
            </a:fld>
            <a:endParaRPr lang="en-US"/>
          </a:p>
        </p:txBody>
      </p:sp>
    </p:spTree>
    <p:extLst>
      <p:ext uri="{BB962C8B-B14F-4D97-AF65-F5344CB8AC3E}">
        <p14:creationId xmlns:p14="http://schemas.microsoft.com/office/powerpoint/2010/main" val="413009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827B6D-5484-4BB1-95F5-E9A993FCBE5A}"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F8E4C-45F3-4C9C-9EA7-171392FCC86E}" type="slidenum">
              <a:rPr lang="en-US" smtClean="0"/>
              <a:t>‹#›</a:t>
            </a:fld>
            <a:endParaRPr lang="en-US"/>
          </a:p>
        </p:txBody>
      </p:sp>
    </p:spTree>
    <p:extLst>
      <p:ext uri="{BB962C8B-B14F-4D97-AF65-F5344CB8AC3E}">
        <p14:creationId xmlns:p14="http://schemas.microsoft.com/office/powerpoint/2010/main" val="299391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27B6D-5484-4BB1-95F5-E9A993FCBE5A}" type="datetimeFigureOut">
              <a:rPr lang="en-US" smtClean="0"/>
              <a:t>4/15/2021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F8E4C-45F3-4C9C-9EA7-171392FCC86E}" type="slidenum">
              <a:rPr lang="en-US" smtClean="0"/>
              <a:t>‹#›</a:t>
            </a:fld>
            <a:endParaRPr lang="en-US"/>
          </a:p>
        </p:txBody>
      </p:sp>
    </p:spTree>
    <p:extLst>
      <p:ext uri="{BB962C8B-B14F-4D97-AF65-F5344CB8AC3E}">
        <p14:creationId xmlns:p14="http://schemas.microsoft.com/office/powerpoint/2010/main" val="339181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w.tunem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Comprehensive Sexuality Education for Out of School Young People </a:t>
            </a:r>
          </a:p>
        </p:txBody>
      </p:sp>
      <p:sp>
        <p:nvSpPr>
          <p:cNvPr id="3" name="Subtitle 2"/>
          <p:cNvSpPr>
            <a:spLocks noGrp="1"/>
          </p:cNvSpPr>
          <p:nvPr>
            <p:ph type="subTitle" idx="1"/>
          </p:nvPr>
        </p:nvSpPr>
        <p:spPr/>
        <p:txBody>
          <a:bodyPr>
            <a:normAutofit fontScale="92500" lnSpcReduction="10000"/>
          </a:bodyPr>
          <a:lstStyle/>
          <a:p>
            <a:r>
              <a:rPr lang="en-GB" dirty="0"/>
              <a:t>The Malawi Experience </a:t>
            </a:r>
          </a:p>
          <a:p>
            <a:endParaRPr lang="en-GB" dirty="0"/>
          </a:p>
          <a:p>
            <a:r>
              <a:rPr lang="en-GB" dirty="0"/>
              <a:t>Malawi </a:t>
            </a:r>
            <a:endParaRPr lang="en-US" dirty="0"/>
          </a:p>
        </p:txBody>
      </p:sp>
    </p:spTree>
    <p:extLst>
      <p:ext uri="{BB962C8B-B14F-4D97-AF65-F5344CB8AC3E}">
        <p14:creationId xmlns:p14="http://schemas.microsoft.com/office/powerpoint/2010/main" val="250221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1" defTabSz="457200"/>
            <a:r>
              <a:rPr lang="en-US" altLang="en-US" b="1" dirty="0">
                <a:latin typeface="Arial" panose="020B0604020202020204" pitchFamily="34" charset="0"/>
                <a:cs typeface="Arial" panose="020B0604020202020204" pitchFamily="34" charset="0"/>
              </a:rPr>
              <a:t>3 Sections</a:t>
            </a:r>
            <a:r>
              <a:rPr lang="en-US" altLang="en-US" dirty="0">
                <a:latin typeface="Arial" panose="020B0604020202020204" pitchFamily="34" charset="0"/>
                <a:cs typeface="Arial" panose="020B0604020202020204" pitchFamily="34" charset="0"/>
              </a:rPr>
              <a:t>:  </a:t>
            </a:r>
          </a:p>
          <a:p>
            <a:pPr lvl="2" defTabSz="457200"/>
            <a:r>
              <a:rPr lang="en-US" altLang="en-US" dirty="0">
                <a:latin typeface="Arial" panose="020B0604020202020204" pitchFamily="34" charset="0"/>
                <a:cs typeface="Arial" panose="020B0604020202020204" pitchFamily="34" charset="0"/>
              </a:rPr>
              <a:t>Section 1, Who am I? </a:t>
            </a:r>
          </a:p>
          <a:p>
            <a:pPr lvl="2" defTabSz="457200"/>
            <a:r>
              <a:rPr lang="en-US" altLang="en-US" dirty="0">
                <a:latin typeface="Arial" panose="020B0604020202020204" pitchFamily="34" charset="0"/>
                <a:cs typeface="Arial" panose="020B0604020202020204" pitchFamily="34" charset="0"/>
              </a:rPr>
              <a:t>Section 2, Where am I going?</a:t>
            </a:r>
          </a:p>
          <a:p>
            <a:pPr lvl="2" defTabSz="457200"/>
            <a:r>
              <a:rPr lang="en-US" altLang="en-US" dirty="0">
                <a:latin typeface="Arial" panose="020B0604020202020204" pitchFamily="34" charset="0"/>
                <a:cs typeface="Arial" panose="020B0604020202020204" pitchFamily="34" charset="0"/>
              </a:rPr>
              <a:t>Section 3, How am I going to get there?  </a:t>
            </a:r>
          </a:p>
          <a:p>
            <a:pPr lvl="1" defTabSz="457200"/>
            <a:r>
              <a:rPr lang="en-US" altLang="en-US" dirty="0">
                <a:latin typeface="Arial" panose="020B0604020202020204" pitchFamily="34" charset="0"/>
                <a:cs typeface="Arial" panose="020B0604020202020204" pitchFamily="34" charset="0"/>
              </a:rPr>
              <a:t>It is through these sections that the flow of the content is sequenced and within these 3 main section are </a:t>
            </a:r>
            <a:r>
              <a:rPr lang="en-US" altLang="en-US" b="1" dirty="0">
                <a:latin typeface="Arial" panose="020B0604020202020204" pitchFamily="34" charset="0"/>
                <a:cs typeface="Arial" panose="020B0604020202020204" pitchFamily="34" charset="0"/>
              </a:rPr>
              <a:t>units</a:t>
            </a:r>
            <a:r>
              <a:rPr lang="en-US" altLang="en-US" dirty="0">
                <a:latin typeface="Arial" panose="020B0604020202020204" pitchFamily="34" charset="0"/>
                <a:cs typeface="Arial" panose="020B0604020202020204" pitchFamily="34" charset="0"/>
              </a:rPr>
              <a:t> that are delivered to youth.</a:t>
            </a:r>
            <a:endParaRPr lang="en-GB" altLang="en-US" b="1" dirty="0">
              <a:latin typeface="Arial" panose="020B0604020202020204" pitchFamily="34" charset="0"/>
              <a:cs typeface="Arial" panose="020B0604020202020204" pitchFamily="34" charset="0"/>
            </a:endParaRPr>
          </a:p>
          <a:p>
            <a:pPr lvl="1" defTabSz="457200"/>
            <a:r>
              <a:rPr lang="en-GB" altLang="en-US" b="1" dirty="0">
                <a:latin typeface="Arial" panose="020B0604020202020204" pitchFamily="34" charset="0"/>
                <a:ea typeface="Times New Roman" panose="02020603050405020304" pitchFamily="18" charset="0"/>
                <a:cs typeface="Arial" panose="020B0604020202020204" pitchFamily="34" charset="0"/>
              </a:rPr>
              <a:t>Activities</a:t>
            </a:r>
            <a:r>
              <a:rPr lang="en-GB" altLang="en-US" dirty="0">
                <a:latin typeface="Arial" panose="020B0604020202020204" pitchFamily="34" charset="0"/>
                <a:ea typeface="Times New Roman" panose="02020603050405020304" pitchFamily="18" charset="0"/>
                <a:cs typeface="Arial" panose="020B0604020202020204" pitchFamily="34" charset="0"/>
              </a:rPr>
              <a:t>. Each of these activities are presented in a form of a lesson plan that follow a similar format and end with key messages that summarise the most important information of the session. </a:t>
            </a:r>
            <a:endParaRPr lang="en-US" altLang="en-US"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72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spcBef>
                <a:spcPct val="0"/>
              </a:spcBef>
              <a:tabLst>
                <a:tab pos="228600" algn="l"/>
              </a:tabLst>
            </a:pPr>
            <a:r>
              <a:rPr lang="en-GB" altLang="en-US" b="1" dirty="0">
                <a:latin typeface="Arial" panose="020B0604020202020204" pitchFamily="34" charset="0"/>
                <a:ea typeface="Times New Roman" panose="02020603050405020304" pitchFamily="18" charset="0"/>
                <a:cs typeface="Arial" panose="020B0604020202020204" pitchFamily="34" charset="0"/>
              </a:rPr>
              <a:t>Use of the manual </a:t>
            </a:r>
            <a:r>
              <a:rPr lang="en-GB" altLang="en-US" dirty="0">
                <a:latin typeface="Arial" panose="020B0604020202020204" pitchFamily="34" charset="0"/>
                <a:ea typeface="Times New Roman" panose="02020603050405020304" pitchFamily="18" charset="0"/>
                <a:cs typeface="Arial" panose="020B0604020202020204" pitchFamily="34" charset="0"/>
              </a:rPr>
              <a:t>is flexible and is to be customized accordingly.  </a:t>
            </a:r>
          </a:p>
          <a:p>
            <a:pPr>
              <a:spcBef>
                <a:spcPct val="0"/>
              </a:spcBef>
              <a:tabLst>
                <a:tab pos="228600" algn="l"/>
              </a:tabLst>
            </a:pPr>
            <a:r>
              <a:rPr lang="en-GB" altLang="en-US" dirty="0">
                <a:latin typeface="Arial" panose="020B0604020202020204" pitchFamily="34" charset="0"/>
                <a:ea typeface="Times New Roman" panose="02020603050405020304" pitchFamily="18" charset="0"/>
                <a:cs typeface="Arial" panose="020B0604020202020204" pitchFamily="34" charset="0"/>
              </a:rPr>
              <a:t>Sample programmes provided according to the number of full training days possible when working with young people or training others in the use of the manual.  There is also 2 different 10 day programmes: for 10-14 year olds and 15-20+ year olds.</a:t>
            </a:r>
          </a:p>
          <a:p>
            <a:pPr>
              <a:spcBef>
                <a:spcPct val="0"/>
              </a:spcBef>
              <a:tabLst>
                <a:tab pos="228600" algn="l"/>
              </a:tabLst>
            </a:pPr>
            <a:r>
              <a:rPr lang="en-US" dirty="0">
                <a:latin typeface="Arial" panose="020B0604020202020204" pitchFamily="34" charset="0"/>
                <a:cs typeface="Arial" panose="020B0604020202020204" pitchFamily="34" charset="0"/>
              </a:rPr>
              <a:t>TOT Facilitation guide developed to address quality assurance</a:t>
            </a:r>
            <a:endParaRPr lang="en-US" alt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96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Participant’s Workbook</a:t>
            </a:r>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Participant’s Workbook </a:t>
            </a:r>
            <a:r>
              <a:rPr lang="en-US" dirty="0">
                <a:latin typeface="Arial" panose="020B0604020202020204" pitchFamily="34" charset="0"/>
                <a:cs typeface="Arial" panose="020B0604020202020204" pitchFamily="34" charset="0"/>
              </a:rPr>
              <a:t>contains all the worksheets and information that participants need for the activities within the lesson plans (activities) in the Facilitators Manual. </a:t>
            </a:r>
          </a:p>
          <a:p>
            <a:r>
              <a:rPr lang="en-US" dirty="0">
                <a:latin typeface="Arial" panose="020B0604020202020204" pitchFamily="34" charset="0"/>
                <a:cs typeface="Arial" panose="020B0604020202020204" pitchFamily="34" charset="0"/>
              </a:rPr>
              <a:t>It is used by the youth and includes the </a:t>
            </a:r>
            <a:r>
              <a:rPr lang="en-US" b="1" dirty="0">
                <a:latin typeface="Arial" panose="020B0604020202020204" pitchFamily="34" charset="0"/>
                <a:cs typeface="Arial" panose="020B0604020202020204" pitchFamily="34" charset="0"/>
              </a:rPr>
              <a:t>Key Messages </a:t>
            </a:r>
            <a:r>
              <a:rPr lang="en-US" dirty="0">
                <a:latin typeface="Arial" panose="020B0604020202020204" pitchFamily="34" charset="0"/>
                <a:cs typeface="Arial" panose="020B0604020202020204" pitchFamily="34" charset="0"/>
              </a:rPr>
              <a:t>that are found at the end of each </a:t>
            </a:r>
            <a:r>
              <a:rPr lang="en-US" b="1" dirty="0">
                <a:latin typeface="Arial" panose="020B0604020202020204" pitchFamily="34" charset="0"/>
                <a:cs typeface="Arial" panose="020B0604020202020204" pitchFamily="34" charset="0"/>
              </a:rPr>
              <a:t>Unit</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21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iCAN</a:t>
            </a:r>
            <a:r>
              <a:rPr lang="en-US" dirty="0"/>
              <a:t> Package for YPLWHIV</a:t>
            </a: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3127" y="1481932"/>
            <a:ext cx="376555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8552" y="2469357"/>
            <a:ext cx="46513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715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err="1"/>
              <a:t>iCAN</a:t>
            </a:r>
            <a:r>
              <a:rPr lang="en-US" dirty="0"/>
              <a:t> package has been designed to support YPLHIV  and those who work with them, to help them understand their HIV positive status and empower them to plan their lives in ways that protect both their own health and that of others. </a:t>
            </a:r>
          </a:p>
          <a:p>
            <a:r>
              <a:rPr lang="en-US" dirty="0"/>
              <a:t>The package can be utilized to complement existing materials focusing on SRH and HIV and other youth-focused packages produced by partners working with YPLHIV</a:t>
            </a:r>
          </a:p>
          <a:p>
            <a:r>
              <a:rPr lang="en-US" dirty="0"/>
              <a:t>It is suitable for use with young people in the following age groups: 10–14 years, 15–19 years and 20–24 years.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188"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42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iCAN</a:t>
            </a:r>
            <a:r>
              <a:rPr lang="en-GB" dirty="0"/>
              <a:t> Modules </a:t>
            </a:r>
            <a:endParaRPr lang="en-US" dirty="0"/>
          </a:p>
        </p:txBody>
      </p:sp>
      <p:sp>
        <p:nvSpPr>
          <p:cNvPr id="3" name="Content Placeholder 2"/>
          <p:cNvSpPr>
            <a:spLocks noGrp="1"/>
          </p:cNvSpPr>
          <p:nvPr>
            <p:ph idx="1"/>
          </p:nvPr>
        </p:nvSpPr>
        <p:spPr/>
        <p:txBody>
          <a:bodyPr/>
          <a:lstStyle/>
          <a:p>
            <a:r>
              <a:rPr lang="en-US" b="1" dirty="0" err="1"/>
              <a:t>iPositive</a:t>
            </a:r>
            <a:r>
              <a:rPr lang="en-US" dirty="0"/>
              <a:t> focuses on supporting YPLHIV to unpack ‘Who Am I?’, recognizing themselves and their environment, building their self-esteem, improving communication skills and decision making capabilities and, most importantly, building a self-concept that places their HIV status within the totality of their lives in a balanced way. </a:t>
            </a:r>
            <a:r>
              <a:rPr lang="en-US" b="1" dirty="0"/>
              <a:t>‘HIV does not define me!’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69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err="1"/>
              <a:t>iAspire</a:t>
            </a:r>
            <a:r>
              <a:rPr lang="en-US" dirty="0"/>
              <a:t> builds on the self-awareness explored in the </a:t>
            </a:r>
            <a:r>
              <a:rPr lang="en-US" dirty="0" err="1"/>
              <a:t>iPositive</a:t>
            </a:r>
            <a:r>
              <a:rPr lang="en-US" dirty="0"/>
              <a:t> module and focuses on ‘Where am I going?’  It is critical for all YPLHIV to see a healthy and productive future in front of them, just like all other young people. This module supports YPLHIV to unpack their dreams and aspirations, set life goals, including planning for their education, and to look critically at establishing and maintaining healthy relationships and behaviors that will help them get there. </a:t>
            </a:r>
            <a:r>
              <a:rPr lang="en-US" b="1" dirty="0"/>
              <a:t>‘HIV is just part of my journey!</a:t>
            </a:r>
            <a:r>
              <a:rPr 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1847"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313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err="1"/>
              <a:t>iProtect</a:t>
            </a:r>
            <a:r>
              <a:rPr lang="en-US" dirty="0"/>
              <a:t> asks ‘How will I get there?’ and focuses on empowering YPLHIV to realize their SRH and rights, take responsibility for their future, their health and that of their loved ones – no onward transmission and avoiding common challenges by seeking information and services such as HIV testing, condoms, contraception, ARVs and prevention and treatment of opportunistic infections that can hold back a planned future. They will aim for no reinfection:   </a:t>
            </a:r>
            <a:r>
              <a:rPr lang="en-US" b="1" dirty="0"/>
              <a:t>‘HIV ends with me!’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60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iAction</a:t>
            </a:r>
            <a:r>
              <a:rPr lang="en-US" dirty="0"/>
              <a:t> is the final module. It asks ‘What can I do?’ and urges YPLHIV to self-actualize their dreams. One way is to become champions for change. Every young person living with HIV has something to offer their fellow YPLHIV and others at home, in the community and beyond. </a:t>
            </a:r>
            <a:r>
              <a:rPr lang="en-US" b="1" dirty="0"/>
              <a:t>‘I can make a positive difference!’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809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Edutainment Music and Videos: We Will Album</a:t>
            </a:r>
          </a:p>
        </p:txBody>
      </p:sp>
      <p:sp>
        <p:nvSpPr>
          <p:cNvPr id="3" name="Content Placeholder 2"/>
          <p:cNvSpPr>
            <a:spLocks noGrp="1"/>
          </p:cNvSpPr>
          <p:nvPr>
            <p:ph idx="1"/>
          </p:nvPr>
        </p:nvSpPr>
        <p:spPr>
          <a:xfrm>
            <a:off x="609600" y="1600201"/>
            <a:ext cx="10972800" cy="4728410"/>
          </a:xfrm>
        </p:spPr>
        <p:txBody>
          <a:bodyPr/>
          <a:lstStyle/>
          <a:p>
            <a:pPr lvl="1" defTabSz="457200">
              <a:defRPr/>
            </a:pPr>
            <a:r>
              <a:rPr lang="en-US" sz="2600" dirty="0">
                <a:latin typeface="Calibri"/>
                <a:cs typeface="Calibri"/>
              </a:rPr>
              <a:t>Music artists nominated by young people in their countries volunteered to be part of this project</a:t>
            </a:r>
          </a:p>
          <a:p>
            <a:pPr lvl="1" defTabSz="457200">
              <a:defRPr/>
            </a:pPr>
            <a:r>
              <a:rPr lang="en-US" sz="2600" dirty="0">
                <a:latin typeface="Calibri"/>
                <a:cs typeface="Calibri"/>
              </a:rPr>
              <a:t>They were trained in CSE basics and developed lyrics and videos in English and local languages based on some of the prevalent issues in their countries</a:t>
            </a:r>
          </a:p>
          <a:p>
            <a:pPr lvl="1" defTabSz="457200">
              <a:defRPr/>
            </a:pPr>
            <a:r>
              <a:rPr lang="en-US" sz="2600" dirty="0">
                <a:latin typeface="Calibri"/>
                <a:cs typeface="Calibri"/>
              </a:rPr>
              <a:t>Topics include:  </a:t>
            </a:r>
            <a:r>
              <a:rPr lang="en-US" sz="2200" dirty="0">
                <a:latin typeface="Calibri"/>
                <a:cs typeface="Calibri"/>
              </a:rPr>
              <a:t>Early marriage, Sexual abuse, Unintended pregnancy, HIV and STIs, relationship, sexual rights and responsibilities, youth friendly health services, multiple and concurrent partnerships, male and female condom use, contraception, love.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407861"/>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45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and Why?</a:t>
            </a:r>
          </a:p>
        </p:txBody>
      </p:sp>
      <p:sp>
        <p:nvSpPr>
          <p:cNvPr id="3" name="Content Placeholder 2"/>
          <p:cNvSpPr>
            <a:spLocks noGrp="1"/>
          </p:cNvSpPr>
          <p:nvPr>
            <p:ph idx="1"/>
          </p:nvPr>
        </p:nvSpPr>
        <p:spPr/>
        <p:txBody>
          <a:bodyPr>
            <a:normAutofit fontScale="92500" lnSpcReduction="10000"/>
          </a:bodyPr>
          <a:lstStyle/>
          <a:p>
            <a:pPr marL="457200" lvl="1" indent="0" defTabSz="457200">
              <a:buNone/>
              <a:defRPr/>
            </a:pPr>
            <a:r>
              <a:rPr lang="en-US" b="1" dirty="0">
                <a:latin typeface="Arial" panose="020B0604020202020204" pitchFamily="34" charset="0"/>
                <a:cs typeface="Arial" panose="020B0604020202020204" pitchFamily="34" charset="0"/>
              </a:rPr>
              <a:t>Who are out of school young people?</a:t>
            </a:r>
          </a:p>
          <a:p>
            <a:pPr lvl="1" defTabSz="457200">
              <a:defRPr/>
            </a:pPr>
            <a:r>
              <a:rPr lang="en-US" sz="2400" dirty="0">
                <a:latin typeface="Arial" panose="020B0604020202020204" pitchFamily="34" charset="0"/>
                <a:cs typeface="Arial" panose="020B0604020202020204" pitchFamily="34" charset="0"/>
              </a:rPr>
              <a:t>Out of school young people include those that have never been to school, school leavers, or school going youth during holidays, weekends, etc. </a:t>
            </a:r>
          </a:p>
          <a:p>
            <a:pPr lvl="1" defTabSz="457200">
              <a:defRPr/>
            </a:pPr>
            <a:r>
              <a:rPr lang="en-US" sz="2400" dirty="0">
                <a:solidFill>
                  <a:srgbClr val="000000"/>
                </a:solidFill>
                <a:latin typeface="Arial" panose="020B0604020202020204" pitchFamily="34" charset="0"/>
                <a:cs typeface="Arial" panose="020B0604020202020204" pitchFamily="34" charset="0"/>
              </a:rPr>
              <a:t>There are large numbers of out of school young people and often the most vulnerable and left behind (teen mothers, young married women, youth living with HV, youth with disabilities, young key populations, youth in detention etc.)</a:t>
            </a:r>
          </a:p>
          <a:p>
            <a:pPr marL="457200" lvl="1" indent="0" defTabSz="457200">
              <a:buNone/>
              <a:defRPr/>
            </a:pPr>
            <a:r>
              <a:rPr lang="en-US" b="1" dirty="0">
                <a:latin typeface="Arial" panose="020B0604020202020204" pitchFamily="34" charset="0"/>
                <a:cs typeface="Arial" panose="020B0604020202020204" pitchFamily="34" charset="0"/>
              </a:rPr>
              <a:t>Who Implements?</a:t>
            </a:r>
          </a:p>
          <a:p>
            <a:pPr lvl="1" defTabSz="457200">
              <a:defRPr/>
            </a:pPr>
            <a:r>
              <a:rPr lang="en-US" sz="2400" dirty="0">
                <a:latin typeface="Arial" panose="020B0604020202020204" pitchFamily="34" charset="0"/>
                <a:cs typeface="Arial" panose="020B0604020202020204" pitchFamily="34" charset="0"/>
              </a:rPr>
              <a:t>Ministry of Youth and other Ministries, Youth Lead Facilitators, Youth Organizations, CSOs (like International and Local NGOs, Sports Clubs, Boy Scouts and Girl Guides, etc.), FBOs, Mother Groups. It is usually community based. </a:t>
            </a:r>
            <a:endParaRPr lang="en-US" b="1"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243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Track List </a:t>
            </a:r>
            <a:endParaRPr lang="en-US" dirty="0"/>
          </a:p>
        </p:txBody>
      </p:sp>
      <p:sp>
        <p:nvSpPr>
          <p:cNvPr id="3" name="Content Placeholder 2"/>
          <p:cNvSpPr>
            <a:spLocks noGrp="1"/>
          </p:cNvSpPr>
          <p:nvPr>
            <p:ph idx="1"/>
          </p:nvPr>
        </p:nvSpPr>
        <p:spPr>
          <a:xfrm>
            <a:off x="609600" y="1600201"/>
            <a:ext cx="10972800" cy="4559967"/>
          </a:xfrm>
        </p:spPr>
        <p:txBody>
          <a:bodyPr>
            <a:normAutofit fontScale="85000" lnSpcReduction="10000"/>
          </a:bodyPr>
          <a:lstStyle/>
          <a:p>
            <a:pPr marL="514350" indent="-514350">
              <a:buFont typeface="+mj-lt"/>
              <a:buAutoNum type="arabicPeriod"/>
            </a:pPr>
            <a:r>
              <a:rPr lang="en-GB" dirty="0" err="1"/>
              <a:t>Rudo</a:t>
            </a:r>
            <a:r>
              <a:rPr lang="en-GB" dirty="0"/>
              <a:t> by Bryan K (Zimbabwe)</a:t>
            </a:r>
          </a:p>
          <a:p>
            <a:pPr marL="514350" indent="-514350">
              <a:buFont typeface="+mj-lt"/>
              <a:buAutoNum type="arabicPeriod"/>
            </a:pPr>
            <a:r>
              <a:rPr lang="en-GB" dirty="0"/>
              <a:t>Give Me a Chance by All</a:t>
            </a:r>
          </a:p>
          <a:p>
            <a:pPr marL="514350" indent="-514350">
              <a:buFont typeface="+mj-lt"/>
              <a:buAutoNum type="arabicPeriod"/>
            </a:pPr>
            <a:r>
              <a:rPr lang="en-GB" dirty="0"/>
              <a:t>Jack and Jill by </a:t>
            </a:r>
            <a:r>
              <a:rPr lang="en-GB" dirty="0" err="1"/>
              <a:t>KrTC</a:t>
            </a:r>
            <a:r>
              <a:rPr lang="en-GB" dirty="0"/>
              <a:t> (Swaziland)</a:t>
            </a:r>
          </a:p>
          <a:p>
            <a:pPr marL="514350" indent="-514350">
              <a:buFont typeface="+mj-lt"/>
              <a:buAutoNum type="arabicPeriod"/>
            </a:pPr>
            <a:r>
              <a:rPr lang="en-GB" dirty="0"/>
              <a:t>Just Us by Zeus (Botswana)</a:t>
            </a:r>
          </a:p>
          <a:p>
            <a:pPr marL="514350" indent="-514350">
              <a:buFont typeface="+mj-lt"/>
              <a:buAutoNum type="arabicPeriod"/>
            </a:pPr>
            <a:r>
              <a:rPr lang="en-GB" dirty="0" err="1"/>
              <a:t>Hereeng</a:t>
            </a:r>
            <a:r>
              <a:rPr lang="en-GB" dirty="0"/>
              <a:t> by </a:t>
            </a:r>
            <a:r>
              <a:rPr lang="en-GB" dirty="0" err="1"/>
              <a:t>Stlofa</a:t>
            </a:r>
            <a:r>
              <a:rPr lang="en-GB" dirty="0"/>
              <a:t> (Lesotho)</a:t>
            </a:r>
          </a:p>
          <a:p>
            <a:pPr marL="514350" indent="-514350">
              <a:buFont typeface="+mj-lt"/>
              <a:buAutoNum type="arabicPeriod"/>
            </a:pPr>
            <a:r>
              <a:rPr lang="en-GB" dirty="0" err="1"/>
              <a:t>Busi</a:t>
            </a:r>
            <a:r>
              <a:rPr lang="en-GB" dirty="0"/>
              <a:t> by DJ </a:t>
            </a:r>
            <a:r>
              <a:rPr lang="en-GB" dirty="0" err="1"/>
              <a:t>Kaliwa</a:t>
            </a:r>
            <a:r>
              <a:rPr lang="en-GB" dirty="0"/>
              <a:t> (Zambia)</a:t>
            </a:r>
          </a:p>
          <a:p>
            <a:pPr marL="514350" indent="-514350">
              <a:buFont typeface="+mj-lt"/>
              <a:buAutoNum type="arabicPeriod"/>
            </a:pPr>
            <a:r>
              <a:rPr lang="en-GB" dirty="0" err="1"/>
              <a:t>Chimanga</a:t>
            </a:r>
            <a:r>
              <a:rPr lang="en-GB" dirty="0"/>
              <a:t> by </a:t>
            </a:r>
            <a:r>
              <a:rPr lang="en-GB" dirty="0" err="1"/>
              <a:t>Gwamba</a:t>
            </a:r>
            <a:r>
              <a:rPr lang="en-GB" dirty="0"/>
              <a:t> (Malawi)</a:t>
            </a:r>
          </a:p>
          <a:p>
            <a:pPr marL="514350" indent="-514350">
              <a:buFont typeface="+mj-lt"/>
              <a:buAutoNum type="arabicPeriod"/>
            </a:pPr>
            <a:r>
              <a:rPr lang="en-GB" dirty="0" err="1"/>
              <a:t>Conjiva</a:t>
            </a:r>
            <a:r>
              <a:rPr lang="en-GB" dirty="0"/>
              <a:t> (Condom) by </a:t>
            </a:r>
            <a:r>
              <a:rPr lang="en-GB" dirty="0" err="1"/>
              <a:t>Stlofa</a:t>
            </a:r>
            <a:r>
              <a:rPr lang="en-GB" dirty="0"/>
              <a:t>, Gwamba and Zeus</a:t>
            </a:r>
          </a:p>
          <a:p>
            <a:pPr marL="514350" indent="-514350">
              <a:buFont typeface="+mj-lt"/>
              <a:buAutoNum type="arabicPeriod"/>
            </a:pPr>
            <a:r>
              <a:rPr lang="en-GB" dirty="0"/>
              <a:t>Private Party by Bryan K, </a:t>
            </a:r>
            <a:r>
              <a:rPr lang="en-GB" dirty="0" err="1"/>
              <a:t>KrTC</a:t>
            </a:r>
            <a:r>
              <a:rPr lang="en-GB" dirty="0"/>
              <a:t> and DJ </a:t>
            </a:r>
            <a:r>
              <a:rPr lang="en-GB" dirty="0" err="1"/>
              <a:t>Kaliwa</a:t>
            </a:r>
            <a:endParaRPr lang="en-GB" dirty="0"/>
          </a:p>
          <a:p>
            <a:pPr marL="514350" indent="-514350">
              <a:buFont typeface="+mj-lt"/>
              <a:buAutoNum type="arabicPeriod"/>
            </a:pPr>
            <a:r>
              <a:rPr lang="en-GB" dirty="0"/>
              <a:t>We Will by All </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421981"/>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43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TuneMe: http://mw.tuneme.org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8624" y="1417638"/>
            <a:ext cx="4531658" cy="5121375"/>
          </a:xfr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7150" y="5618263"/>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26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TuneMe</a:t>
            </a:r>
            <a:r>
              <a:rPr lang="en-GB" dirty="0"/>
              <a:t> Menu</a:t>
            </a:r>
            <a:endParaRPr lang="en-US" dirty="0"/>
          </a:p>
        </p:txBody>
      </p:sp>
      <p:sp>
        <p:nvSpPr>
          <p:cNvPr id="3" name="Content Placeholder 2"/>
          <p:cNvSpPr>
            <a:spLocks noGrp="1"/>
          </p:cNvSpPr>
          <p:nvPr>
            <p:ph idx="1"/>
          </p:nvPr>
        </p:nvSpPr>
        <p:spPr/>
        <p:txBody>
          <a:bodyPr>
            <a:normAutofit lnSpcReduction="10000"/>
          </a:bodyPr>
          <a:lstStyle/>
          <a:p>
            <a:r>
              <a:rPr lang="en-GB" dirty="0"/>
              <a:t>Find a Service (Clinic Finder)</a:t>
            </a:r>
          </a:p>
          <a:p>
            <a:r>
              <a:rPr lang="en-GB" dirty="0"/>
              <a:t>Hot Topics </a:t>
            </a:r>
          </a:p>
          <a:p>
            <a:r>
              <a:rPr lang="en-GB" dirty="0"/>
              <a:t>True Stories </a:t>
            </a:r>
          </a:p>
          <a:p>
            <a:r>
              <a:rPr lang="en-GB" dirty="0"/>
              <a:t>Your Body (Basics) </a:t>
            </a:r>
          </a:p>
          <a:p>
            <a:r>
              <a:rPr lang="en-GB" dirty="0"/>
              <a:t>Sex (Sex Talk 101)</a:t>
            </a:r>
          </a:p>
          <a:p>
            <a:r>
              <a:rPr lang="en-GB" dirty="0"/>
              <a:t>Relationship (All About Love)</a:t>
            </a:r>
          </a:p>
          <a:p>
            <a:r>
              <a:rPr lang="en-GB" dirty="0"/>
              <a:t>Your Tips (Share Advise)</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5294"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0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Delivery Methodology </a:t>
            </a:r>
          </a:p>
        </p:txBody>
      </p:sp>
      <p:sp>
        <p:nvSpPr>
          <p:cNvPr id="3" name="Content Placeholder 2"/>
          <p:cNvSpPr>
            <a:spLocks noGrp="1"/>
          </p:cNvSpPr>
          <p:nvPr>
            <p:ph idx="1"/>
          </p:nvPr>
        </p:nvSpPr>
        <p:spPr/>
        <p:txBody>
          <a:bodyPr>
            <a:normAutofit fontScale="92500" lnSpcReduction="20000"/>
          </a:bodyPr>
          <a:lstStyle/>
          <a:p>
            <a:r>
              <a:rPr lang="en-GB" dirty="0"/>
              <a:t>Community based </a:t>
            </a:r>
          </a:p>
          <a:p>
            <a:pPr lvl="1"/>
            <a:r>
              <a:rPr lang="en-GB" dirty="0"/>
              <a:t>Youth Lead Facilitators </a:t>
            </a:r>
          </a:p>
          <a:p>
            <a:pPr lvl="1"/>
            <a:r>
              <a:rPr lang="en-GB" dirty="0"/>
              <a:t>YFHS Corners </a:t>
            </a:r>
          </a:p>
          <a:p>
            <a:pPr lvl="1"/>
            <a:r>
              <a:rPr lang="en-GB" dirty="0"/>
              <a:t>Youth Organisations and Networks </a:t>
            </a:r>
          </a:p>
          <a:p>
            <a:pPr lvl="1"/>
            <a:r>
              <a:rPr lang="en-GB" dirty="0"/>
              <a:t>Other Community Based Structures </a:t>
            </a:r>
          </a:p>
          <a:p>
            <a:r>
              <a:rPr lang="en-GB" dirty="0"/>
              <a:t>Online </a:t>
            </a:r>
          </a:p>
          <a:p>
            <a:pPr lvl="1"/>
            <a:r>
              <a:rPr lang="en-GB" dirty="0"/>
              <a:t>TuneMe</a:t>
            </a:r>
          </a:p>
          <a:p>
            <a:pPr lvl="1"/>
            <a:r>
              <a:rPr lang="en-GB" dirty="0"/>
              <a:t>Facebook </a:t>
            </a:r>
          </a:p>
          <a:p>
            <a:pPr lvl="1"/>
            <a:r>
              <a:rPr lang="en-GB"/>
              <a:t>Online portals </a:t>
            </a:r>
            <a:endParaRPr lang="en-GB" dirty="0"/>
          </a:p>
          <a:p>
            <a:pPr lvl="1"/>
            <a:endParaRPr lang="en-GB" dirty="0"/>
          </a:p>
        </p:txBody>
      </p:sp>
    </p:spTree>
    <p:extLst>
      <p:ext uri="{BB962C8B-B14F-4D97-AF65-F5344CB8AC3E}">
        <p14:creationId xmlns:p14="http://schemas.microsoft.com/office/powerpoint/2010/main" val="2392522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 </a:t>
            </a:r>
            <a:endParaRPr lang="en-US" dirty="0"/>
          </a:p>
        </p:txBody>
      </p:sp>
      <p:sp>
        <p:nvSpPr>
          <p:cNvPr id="3" name="Content Placeholder 2"/>
          <p:cNvSpPr>
            <a:spLocks noGrp="1"/>
          </p:cNvSpPr>
          <p:nvPr>
            <p:ph idx="1"/>
          </p:nvPr>
        </p:nvSpPr>
        <p:spPr>
          <a:xfrm>
            <a:off x="609600" y="1600201"/>
            <a:ext cx="10972800" cy="4776536"/>
          </a:xfrm>
        </p:spPr>
        <p:txBody>
          <a:bodyPr/>
          <a:lstStyle/>
          <a:p>
            <a:r>
              <a:rPr lang="en-US" altLang="en-US" dirty="0">
                <a:latin typeface="Arial" panose="020B0604020202020204" pitchFamily="34" charset="0"/>
                <a:cs typeface="Arial" panose="020B0604020202020204" pitchFamily="34" charset="0"/>
              </a:rPr>
              <a:t>Lessons are meant to give information to:</a:t>
            </a:r>
          </a:p>
          <a:p>
            <a:pPr lvl="1"/>
            <a:r>
              <a:rPr lang="en-US" altLang="en-US" dirty="0">
                <a:latin typeface="Arial" panose="020B0604020202020204" pitchFamily="34" charset="0"/>
                <a:cs typeface="Arial" panose="020B0604020202020204" pitchFamily="34" charset="0"/>
              </a:rPr>
              <a:t> increase knowledge and understanding </a:t>
            </a:r>
          </a:p>
          <a:p>
            <a:pPr lvl="1"/>
            <a:r>
              <a:rPr lang="en-US" altLang="en-US" dirty="0">
                <a:latin typeface="Arial" panose="020B0604020202020204" pitchFamily="34" charset="0"/>
                <a:cs typeface="Arial" panose="020B0604020202020204" pitchFamily="34" charset="0"/>
              </a:rPr>
              <a:t>explore and clarify values and attitudes </a:t>
            </a:r>
          </a:p>
          <a:p>
            <a:pPr lvl="1"/>
            <a:r>
              <a:rPr lang="en-US" altLang="en-US" dirty="0">
                <a:latin typeface="Arial" panose="020B0604020202020204" pitchFamily="34" charset="0"/>
                <a:cs typeface="Arial" panose="020B0604020202020204" pitchFamily="34" charset="0"/>
              </a:rPr>
              <a:t>promote healthy behaviors </a:t>
            </a:r>
          </a:p>
          <a:p>
            <a:pPr lvl="1"/>
            <a:r>
              <a:rPr lang="en-US" altLang="en-US" dirty="0">
                <a:latin typeface="Arial" panose="020B0604020202020204" pitchFamily="34" charset="0"/>
                <a:cs typeface="Arial" panose="020B0604020202020204" pitchFamily="34" charset="0"/>
              </a:rPr>
              <a:t>develop/strengthen life skills and </a:t>
            </a:r>
          </a:p>
          <a:p>
            <a:pPr lvl="1"/>
            <a:r>
              <a:rPr lang="en-US" altLang="en-US" dirty="0">
                <a:latin typeface="Arial" panose="020B0604020202020204" pitchFamily="34" charset="0"/>
                <a:cs typeface="Arial" panose="020B0604020202020204" pitchFamily="34" charset="0"/>
              </a:rPr>
              <a:t>promote and sustain risk-reducing behavior including health seeking behavior and links to health services</a:t>
            </a:r>
            <a:endParaRPr lang="en-ZA" altLang="en-US"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455987"/>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69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48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1600201"/>
            <a:ext cx="10972800" cy="4450975"/>
          </a:xfrm>
        </p:spPr>
        <p:txBody>
          <a:bodyPr>
            <a:normAutofit fontScale="92500" lnSpcReduction="10000"/>
          </a:bodyPr>
          <a:lstStyle/>
          <a:p>
            <a:pPr marL="457200" lvl="1" indent="0" defTabSz="457200">
              <a:buNone/>
              <a:defRPr/>
            </a:pPr>
            <a:r>
              <a:rPr lang="en-US" sz="2400" b="1" dirty="0">
                <a:latin typeface="Arial" panose="020B0604020202020204" pitchFamily="34" charset="0"/>
                <a:cs typeface="Arial" panose="020B0604020202020204" pitchFamily="34" charset="0"/>
              </a:rPr>
              <a:t>Why?</a:t>
            </a:r>
          </a:p>
          <a:p>
            <a:pPr lvl="1" defTabSz="457200">
              <a:defRPr/>
            </a:pPr>
            <a:r>
              <a:rPr lang="en-US" sz="2000" dirty="0">
                <a:latin typeface="Arial" panose="020B0604020202020204" pitchFamily="34" charset="0"/>
                <a:cs typeface="Arial" panose="020B0604020202020204" pitchFamily="34" charset="0"/>
              </a:rPr>
              <a:t>Out of school CSE is meant to </a:t>
            </a:r>
            <a:r>
              <a:rPr lang="en-US" sz="2000" b="1" dirty="0">
                <a:latin typeface="Arial" panose="020B0604020202020204" pitchFamily="34" charset="0"/>
                <a:cs typeface="Arial" panose="020B0604020202020204" pitchFamily="34" charset="0"/>
              </a:rPr>
              <a:t>complement </a:t>
            </a:r>
            <a:r>
              <a:rPr lang="en-US" sz="2000" dirty="0">
                <a:latin typeface="Arial" panose="020B0604020202020204" pitchFamily="34" charset="0"/>
                <a:cs typeface="Arial" panose="020B0604020202020204" pitchFamily="34" charset="0"/>
              </a:rPr>
              <a:t>and in many cases </a:t>
            </a:r>
            <a:r>
              <a:rPr lang="en-US" sz="2000" b="1" dirty="0">
                <a:latin typeface="Arial" panose="020B0604020202020204" pitchFamily="34" charset="0"/>
                <a:cs typeface="Arial" panose="020B0604020202020204" pitchFamily="34" charset="0"/>
              </a:rPr>
              <a:t>extend </a:t>
            </a:r>
            <a:r>
              <a:rPr lang="en-US" sz="2000" dirty="0">
                <a:latin typeface="Arial" panose="020B0604020202020204" pitchFamily="34" charset="0"/>
                <a:cs typeface="Arial" panose="020B0604020202020204" pitchFamily="34" charset="0"/>
              </a:rPr>
              <a:t>what is offered in schools</a:t>
            </a:r>
          </a:p>
          <a:p>
            <a:pPr lvl="2" defTabSz="457200">
              <a:buFont typeface="Arial" pitchFamily="34" charset="0"/>
              <a:buChar char="–"/>
              <a:defRPr/>
            </a:pPr>
            <a:r>
              <a:rPr lang="en-US" sz="2000" dirty="0">
                <a:latin typeface="Arial" panose="020B0604020202020204" pitchFamily="34" charset="0"/>
                <a:cs typeface="Arial" panose="020B0604020202020204" pitchFamily="34" charset="0"/>
              </a:rPr>
              <a:t>complement in that we are all aligning the key messages consistently with International Standards; the content similar, sometimes the delivery is different</a:t>
            </a:r>
          </a:p>
          <a:p>
            <a:pPr lvl="2" defTabSz="457200">
              <a:buFont typeface="Arial" pitchFamily="34" charset="0"/>
              <a:buChar char="–"/>
              <a:defRPr/>
            </a:pPr>
            <a:r>
              <a:rPr lang="en-US" sz="2000" dirty="0">
                <a:latin typeface="Arial" panose="020B0604020202020204" pitchFamily="34" charset="0"/>
                <a:cs typeface="Arial" panose="020B0604020202020204" pitchFamily="34" charset="0"/>
              </a:rPr>
              <a:t>extend what is offered in school because not limited to the 40 minute classroom period and can go in further depth per topic, opportunities to do and more comprehensive number of topics</a:t>
            </a:r>
          </a:p>
          <a:p>
            <a:pPr lvl="2" defTabSz="457200">
              <a:buFont typeface="Arial" pitchFamily="34" charset="0"/>
              <a:buChar char="–"/>
              <a:defRPr/>
            </a:pPr>
            <a:r>
              <a:rPr lang="en-US" sz="2000" dirty="0">
                <a:latin typeface="Arial" panose="020B0604020202020204" pitchFamily="34" charset="0"/>
                <a:cs typeface="Arial" panose="020B0604020202020204" pitchFamily="34" charset="0"/>
              </a:rPr>
              <a:t>since many Schools do not allow condom demonstrations in classrooms,  such demonstrations can take place in out of school CSE, also condoms and contraceptives may be available for those who want them</a:t>
            </a:r>
          </a:p>
          <a:p>
            <a:pPr lvl="2" defTabSz="457200">
              <a:buFont typeface="Arial" pitchFamily="34" charset="0"/>
              <a:buChar char="–"/>
              <a:defRPr/>
            </a:pPr>
            <a:r>
              <a:rPr lang="en-US" sz="2000" dirty="0">
                <a:latin typeface="Arial" panose="020B0604020202020204" pitchFamily="34" charset="0"/>
                <a:cs typeface="Arial" panose="020B0604020202020204" pitchFamily="34" charset="0"/>
              </a:rPr>
              <a:t>some out of school CSE is more closely linked to health services such as youth organizations that operate from the health service delivery points, or clinic visits more feasible during out of school CSE sessions.</a:t>
            </a:r>
            <a:endParaRPr lang="en-US"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590801"/>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13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CSE Resource Package</a:t>
            </a:r>
          </a:p>
        </p:txBody>
      </p:sp>
      <p:sp>
        <p:nvSpPr>
          <p:cNvPr id="3" name="Content Placeholder 2"/>
          <p:cNvSpPr>
            <a:spLocks noGrp="1"/>
          </p:cNvSpPr>
          <p:nvPr>
            <p:ph idx="1"/>
          </p:nvPr>
        </p:nvSpPr>
        <p:spPr>
          <a:xfrm>
            <a:off x="609600" y="1600201"/>
            <a:ext cx="10972800" cy="4329952"/>
          </a:xfrm>
        </p:spPr>
        <p:txBody>
          <a:bodyPr>
            <a:normAutofit fontScale="92500" lnSpcReduction="20000"/>
          </a:bodyPr>
          <a:lstStyle/>
          <a:p>
            <a:pPr lvl="1" defTabSz="457200">
              <a:defRPr/>
            </a:pPr>
            <a:r>
              <a:rPr lang="en-US" sz="2400" dirty="0">
                <a:latin typeface="Arial" panose="020B0604020202020204" pitchFamily="34" charset="0"/>
                <a:cs typeface="Arial" panose="020B0604020202020204" pitchFamily="34" charset="0"/>
              </a:rPr>
              <a:t>International Technical and Programmatic Guidance on OOS CSE</a:t>
            </a:r>
          </a:p>
          <a:p>
            <a:pPr lvl="1" defTabSz="457200">
              <a:defRPr/>
            </a:pPr>
            <a:r>
              <a:rPr lang="en-US" sz="2400" dirty="0">
                <a:latin typeface="Arial" panose="020B0604020202020204" pitchFamily="34" charset="0"/>
                <a:cs typeface="Arial" panose="020B0604020202020204" pitchFamily="34" charset="0"/>
              </a:rPr>
              <a:t>CSE Programming Guide (also known as CSE Framework)</a:t>
            </a:r>
          </a:p>
          <a:p>
            <a:pPr lvl="1" defTabSz="457200">
              <a:defRPr/>
            </a:pPr>
            <a:r>
              <a:rPr lang="en-US" sz="2400" dirty="0">
                <a:latin typeface="Arial" panose="020B0604020202020204" pitchFamily="34" charset="0"/>
                <a:cs typeface="Arial" panose="020B0604020202020204" pitchFamily="34" charset="0"/>
              </a:rPr>
              <a:t>Out of School CSE Manual (Facilitator’s Manual and Participant’s Workbook)</a:t>
            </a:r>
          </a:p>
          <a:p>
            <a:pPr lvl="1" defTabSz="457200">
              <a:defRPr/>
            </a:pPr>
            <a:r>
              <a:rPr lang="en-US" sz="2400" dirty="0">
                <a:latin typeface="Arial" panose="020B0604020202020204" pitchFamily="34" charset="0"/>
                <a:cs typeface="Arial" panose="020B0604020202020204" pitchFamily="34" charset="0"/>
              </a:rPr>
              <a:t>TOT Facilitation Guide</a:t>
            </a:r>
          </a:p>
          <a:p>
            <a:pPr lvl="1" defTabSz="457200">
              <a:defRPr/>
            </a:pPr>
            <a:r>
              <a:rPr lang="en-US" sz="2400" dirty="0">
                <a:latin typeface="Arial" panose="020B0604020202020204" pitchFamily="34" charset="0"/>
                <a:cs typeface="Arial" panose="020B0604020202020204" pitchFamily="34" charset="0"/>
              </a:rPr>
              <a:t>4 Pamphlets (Social Media Safety, YFHS, Human Rights and HIV testing)</a:t>
            </a:r>
          </a:p>
          <a:p>
            <a:pPr lvl="1" defTabSz="457200">
              <a:defRPr/>
            </a:pPr>
            <a:r>
              <a:rPr lang="en-US" sz="2400" dirty="0">
                <a:latin typeface="Arial" panose="020B0604020202020204" pitchFamily="34" charset="0"/>
                <a:cs typeface="Arial" panose="020B0604020202020204" pitchFamily="34" charset="0"/>
              </a:rPr>
              <a:t>Male &amp; Female Condom Demonstration kits </a:t>
            </a:r>
          </a:p>
          <a:p>
            <a:pPr lvl="1" defTabSz="457200">
              <a:defRPr/>
            </a:pPr>
            <a:r>
              <a:rPr lang="en-US" sz="2400" dirty="0" err="1">
                <a:latin typeface="Arial" panose="020B0604020202020204" pitchFamily="34" charset="0"/>
                <a:cs typeface="Arial" panose="020B0604020202020204" pitchFamily="34" charset="0"/>
              </a:rPr>
              <a:t>iCAN</a:t>
            </a:r>
            <a:r>
              <a:rPr lang="en-US" sz="2400" dirty="0">
                <a:latin typeface="Arial" panose="020B0604020202020204" pitchFamily="34" charset="0"/>
                <a:cs typeface="Arial" panose="020B0604020202020204" pitchFamily="34" charset="0"/>
              </a:rPr>
              <a:t> Package (Manual &amp; Workbook for YPLWHIV)</a:t>
            </a:r>
          </a:p>
          <a:p>
            <a:pPr lvl="1" defTabSz="457200">
              <a:defRPr/>
            </a:pPr>
            <a:r>
              <a:rPr lang="en-US" sz="2400" dirty="0">
                <a:latin typeface="Arial" panose="020B0604020202020204" pitchFamily="34" charset="0"/>
                <a:cs typeface="Arial" panose="020B0604020202020204" pitchFamily="34" charset="0"/>
              </a:rPr>
              <a:t>SYP Edutainment Music Album and Music Videos</a:t>
            </a:r>
          </a:p>
          <a:p>
            <a:pPr lvl="1" defTabSz="457200">
              <a:defRPr/>
            </a:pPr>
            <a:r>
              <a:rPr lang="en-US" sz="2400" dirty="0">
                <a:latin typeface="Arial" panose="020B0604020202020204" pitchFamily="34" charset="0"/>
                <a:cs typeface="Arial" panose="020B0604020202020204" pitchFamily="34" charset="0"/>
              </a:rPr>
              <a:t>TuneMe </a:t>
            </a:r>
            <a:r>
              <a:rPr lang="en-US" sz="2400" dirty="0" err="1">
                <a:latin typeface="Arial" panose="020B0604020202020204" pitchFamily="34" charset="0"/>
                <a:cs typeface="Arial" panose="020B0604020202020204" pitchFamily="34" charset="0"/>
              </a:rPr>
              <a:t>mobisite</a:t>
            </a:r>
            <a:r>
              <a:rPr lang="en-US" sz="2400" dirty="0">
                <a:latin typeface="Arial" panose="020B0604020202020204" pitchFamily="34" charset="0"/>
                <a:cs typeface="Arial" panose="020B0604020202020204" pitchFamily="34" charset="0"/>
              </a:rPr>
              <a:t> </a:t>
            </a:r>
            <a:r>
              <a:rPr lang="en-US" sz="2400" b="1" dirty="0">
                <a:solidFill>
                  <a:schemeClr val="accent1"/>
                </a:solidFill>
                <a:latin typeface="Arial" panose="020B0604020202020204" pitchFamily="34" charset="0"/>
                <a:cs typeface="Arial" panose="020B0604020202020204" pitchFamily="34" charset="0"/>
              </a:rPr>
              <a:t>http://</a:t>
            </a:r>
            <a:r>
              <a:rPr lang="en-US" sz="2400" b="1" dirty="0">
                <a:solidFill>
                  <a:schemeClr val="accent1"/>
                </a:solidFill>
                <a:latin typeface="Arial" panose="020B0604020202020204" pitchFamily="34" charset="0"/>
                <a:cs typeface="Arial" panose="020B0604020202020204" pitchFamily="34" charset="0"/>
                <a:hlinkClick r:id="rId2"/>
              </a:rPr>
              <a:t>mw.tuneme.org</a:t>
            </a:r>
            <a:r>
              <a:rPr lang="en-US" sz="2400" b="1" dirty="0">
                <a:solidFill>
                  <a:schemeClr val="accent1"/>
                </a:solidFill>
                <a:latin typeface="Arial" panose="020B0604020202020204" pitchFamily="34" charset="0"/>
                <a:cs typeface="Arial" panose="020B0604020202020204" pitchFamily="34" charset="0"/>
              </a:rPr>
              <a:t> </a:t>
            </a:r>
          </a:p>
          <a:p>
            <a:pPr lvl="1" defTabSz="457200">
              <a:defRPr/>
            </a:pPr>
            <a:r>
              <a:rPr lang="en-US" sz="2400" dirty="0">
                <a:latin typeface="Arial" panose="020B0604020202020204" pitchFamily="34" charset="0"/>
                <a:cs typeface="Arial" panose="020B0604020202020204" pitchFamily="34" charset="0"/>
              </a:rPr>
              <a:t>“Breaking the Silence” - Manual for Young People with Disabilities (Aug 2021)</a:t>
            </a:r>
          </a:p>
          <a:p>
            <a:pPr lvl="1" defTabSz="457200">
              <a:defRPr/>
            </a:pPr>
            <a:r>
              <a:rPr lang="en-GB" sz="2400" dirty="0">
                <a:latin typeface="Arial" panose="020B0604020202020204" pitchFamily="34" charset="0"/>
                <a:cs typeface="Arial" panose="020B0604020202020204" pitchFamily="34" charset="0"/>
              </a:rPr>
              <a:t>Parent-Child Communication Manual (ready by March 2019)</a:t>
            </a:r>
          </a:p>
          <a:p>
            <a:pPr lvl="1" defTabSz="457200">
              <a:defRPr/>
            </a:pPr>
            <a:r>
              <a:rPr lang="en-GB" sz="2400" dirty="0">
                <a:latin typeface="Arial" panose="020B0604020202020204" pitchFamily="34" charset="0"/>
                <a:cs typeface="Arial" panose="020B0604020202020204" pitchFamily="34" charset="0"/>
              </a:rPr>
              <a:t>Amaze Videos</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128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21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3100" y="1120"/>
            <a:ext cx="7695544" cy="6762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7150" y="557630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65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0015" y="252880"/>
            <a:ext cx="9012312" cy="63604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7150" y="5692589"/>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17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CSE Programming Guide/Framework</a:t>
            </a:r>
          </a:p>
        </p:txBody>
      </p:sp>
      <p:sp>
        <p:nvSpPr>
          <p:cNvPr id="3" name="Content Placeholder 2"/>
          <p:cNvSpPr>
            <a:spLocks noGrp="1"/>
          </p:cNvSpPr>
          <p:nvPr>
            <p:ph idx="1"/>
          </p:nvPr>
        </p:nvSpPr>
        <p:spPr/>
        <p:txBody>
          <a:bodyPr/>
          <a:lstStyle/>
          <a:p>
            <a:pPr lvl="1" defTabSz="457200">
              <a:defRPr/>
            </a:pPr>
            <a:r>
              <a:rPr lang="en-US" sz="2000" dirty="0">
                <a:latin typeface="Arial" panose="020B0604020202020204" pitchFamily="34" charset="0"/>
                <a:cs typeface="Arial" panose="020B0604020202020204" pitchFamily="34" charset="0"/>
              </a:rPr>
              <a:t>Focuses on out of school youth programming broadly and can be considered a Framework</a:t>
            </a:r>
          </a:p>
          <a:p>
            <a:pPr lvl="1" defTabSz="457200">
              <a:defRPr/>
            </a:pPr>
            <a:r>
              <a:rPr lang="en-US" sz="2000" dirty="0">
                <a:latin typeface="Arial" panose="020B0604020202020204" pitchFamily="34" charset="0"/>
                <a:cs typeface="Arial" panose="020B0604020202020204" pitchFamily="34" charset="0"/>
              </a:rPr>
              <a:t>Rationale for the focus on out of school young people &amp; how it complements and extends in school CSE</a:t>
            </a:r>
          </a:p>
          <a:p>
            <a:pPr lvl="1" defTabSz="457200">
              <a:defRPr/>
            </a:pPr>
            <a:r>
              <a:rPr lang="en-US" sz="2000" dirty="0">
                <a:latin typeface="Arial" panose="020B0604020202020204" pitchFamily="34" charset="0"/>
                <a:cs typeface="Arial" panose="020B0604020202020204" pitchFamily="34" charset="0"/>
              </a:rPr>
              <a:t>Key SRH issues for out of school youth</a:t>
            </a:r>
          </a:p>
          <a:p>
            <a:pPr lvl="1" defTabSz="457200">
              <a:defRPr/>
            </a:pPr>
            <a:r>
              <a:rPr lang="en-US" sz="2000" dirty="0">
                <a:latin typeface="Arial" panose="020B0604020202020204" pitchFamily="34" charset="0"/>
                <a:cs typeface="Arial" panose="020B0604020202020204" pitchFamily="34" charset="0"/>
              </a:rPr>
              <a:t>Key behaviors to be addressed &amp; programming options</a:t>
            </a:r>
          </a:p>
          <a:p>
            <a:pPr lvl="1" defTabSz="457200">
              <a:defRPr/>
            </a:pPr>
            <a:r>
              <a:rPr lang="en-US" sz="2000" dirty="0">
                <a:latin typeface="Arial" panose="020B0604020202020204" pitchFamily="34" charset="0"/>
                <a:cs typeface="Arial" panose="020B0604020202020204" pitchFamily="34" charset="0"/>
              </a:rPr>
              <a:t>Guiding framework </a:t>
            </a:r>
          </a:p>
          <a:p>
            <a:pPr lvl="2" defTabSz="457200">
              <a:buFont typeface="Arial" pitchFamily="34" charset="0"/>
              <a:buChar char="–"/>
              <a:defRPr/>
            </a:pPr>
            <a:r>
              <a:rPr lang="en-US" sz="2000" dirty="0">
                <a:latin typeface="Arial" panose="020B0604020202020204" pitchFamily="34" charset="0"/>
                <a:cs typeface="Arial" panose="020B0604020202020204" pitchFamily="34" charset="0"/>
              </a:rPr>
              <a:t>Sample education programmes</a:t>
            </a:r>
          </a:p>
          <a:p>
            <a:pPr lvl="2" defTabSz="457200">
              <a:buFont typeface="Arial" pitchFamily="34" charset="0"/>
              <a:buChar char="–"/>
              <a:defRPr/>
            </a:pPr>
            <a:r>
              <a:rPr lang="en-US" sz="2000" dirty="0">
                <a:latin typeface="Arial" panose="020B0604020202020204" pitchFamily="34" charset="0"/>
                <a:cs typeface="Arial" panose="020B0604020202020204" pitchFamily="34" charset="0"/>
              </a:rPr>
              <a:t>CSE</a:t>
            </a:r>
          </a:p>
          <a:p>
            <a:pPr lvl="2" defTabSz="457200">
              <a:buFont typeface="Arial" pitchFamily="34" charset="0"/>
              <a:buChar char="–"/>
              <a:defRPr/>
            </a:pPr>
            <a:r>
              <a:rPr lang="en-US" sz="2000" dirty="0">
                <a:latin typeface="Arial" panose="020B0604020202020204" pitchFamily="34" charset="0"/>
                <a:cs typeface="Arial" panose="020B0604020202020204" pitchFamily="34" charset="0"/>
              </a:rPr>
              <a:t>Youth Friendly Services</a:t>
            </a:r>
          </a:p>
          <a:p>
            <a:pPr lvl="2" defTabSz="457200">
              <a:buFont typeface="Arial" pitchFamily="34" charset="0"/>
              <a:buChar char="–"/>
              <a:defRPr/>
            </a:pPr>
            <a:r>
              <a:rPr lang="en-US" sz="2000" dirty="0">
                <a:latin typeface="Arial" panose="020B0604020202020204" pitchFamily="34" charset="0"/>
                <a:cs typeface="Arial" panose="020B0604020202020204" pitchFamily="34" charset="0"/>
              </a:rPr>
              <a:t>M&amp;E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5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Facilitator’s Manual</a:t>
            </a:r>
          </a:p>
        </p:txBody>
      </p:sp>
      <p:sp>
        <p:nvSpPr>
          <p:cNvPr id="3" name="Content Placeholder 2"/>
          <p:cNvSpPr>
            <a:spLocks noGrp="1"/>
          </p:cNvSpPr>
          <p:nvPr>
            <p:ph idx="1"/>
          </p:nvPr>
        </p:nvSpPr>
        <p:spPr/>
        <p:txBody>
          <a:bodyPr>
            <a:normAutofit lnSpcReduction="10000"/>
          </a:bodyPr>
          <a:lstStyle/>
          <a:p>
            <a:pPr lvl="1" defTabSz="457200">
              <a:defRPr/>
            </a:pPr>
            <a:r>
              <a:rPr lang="en-US" sz="2600" dirty="0">
                <a:latin typeface="Arial" panose="020B0604020202020204" pitchFamily="34" charset="0"/>
                <a:cs typeface="Arial" panose="020B0604020202020204" pitchFamily="34" charset="0"/>
              </a:rPr>
              <a:t>Manual developed in response to the need to consolidate the many different teaching and learning materials being used in the SADC region and Malawi on CSE and for young people that are not in school.  </a:t>
            </a:r>
          </a:p>
          <a:p>
            <a:pPr lvl="1" defTabSz="457200">
              <a:defRPr/>
            </a:pPr>
            <a:r>
              <a:rPr lang="en-US" sz="2600" dirty="0">
                <a:latin typeface="Arial" panose="020B0604020202020204" pitchFamily="34" charset="0"/>
                <a:cs typeface="Arial" panose="020B0604020202020204" pitchFamily="34" charset="0"/>
              </a:rPr>
              <a:t>8 countries were asked </a:t>
            </a:r>
            <a:r>
              <a:rPr lang="en-US" sz="2600">
                <a:latin typeface="Arial" panose="020B0604020202020204" pitchFamily="34" charset="0"/>
                <a:cs typeface="Arial" panose="020B0604020202020204" pitchFamily="34" charset="0"/>
              </a:rPr>
              <a:t>to submit various </a:t>
            </a:r>
            <a:r>
              <a:rPr lang="en-US" sz="2600" dirty="0">
                <a:latin typeface="Arial" panose="020B0604020202020204" pitchFamily="34" charset="0"/>
                <a:cs typeface="Arial" panose="020B0604020202020204" pitchFamily="34" charset="0"/>
              </a:rPr>
              <a:t>CSE, Life Skills, HIV Prevention and Peer Education materials being used to inform the development of the current manual that is generally more comprehensive than many existing materials and helps promote a consistent set of key messages directed at young people out of school. </a:t>
            </a:r>
            <a:endParaRPr lang="en-US"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40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defTabSz="457200">
              <a:defRPr/>
            </a:pPr>
            <a:r>
              <a:rPr lang="en-US" sz="2600" dirty="0">
                <a:latin typeface="Arial" panose="020B0604020202020204" pitchFamily="34" charset="0"/>
                <a:cs typeface="Arial" panose="020B0604020202020204" pitchFamily="34" charset="0"/>
              </a:rPr>
              <a:t>Aligned with the international standards on CSE</a:t>
            </a:r>
          </a:p>
          <a:p>
            <a:pPr lvl="1" defTabSz="457200">
              <a:defRPr/>
            </a:pPr>
            <a:r>
              <a:rPr lang="en-US" sz="2600" dirty="0">
                <a:latin typeface="Arial" panose="020B0604020202020204" pitchFamily="34" charset="0"/>
                <a:cs typeface="Arial" panose="020B0604020202020204" pitchFamily="34" charset="0"/>
              </a:rPr>
              <a:t>Address all the learning domains (cognitive/knowledge acquisition, affective/values clarification, and skills-building), </a:t>
            </a:r>
          </a:p>
          <a:p>
            <a:pPr lvl="1" defTabSz="457200">
              <a:defRPr/>
            </a:pPr>
            <a:r>
              <a:rPr lang="en-US" sz="2600" dirty="0">
                <a:latin typeface="Arial" panose="020B0604020202020204" pitchFamily="34" charset="0"/>
                <a:cs typeface="Arial" panose="020B0604020202020204" pitchFamily="34" charset="0"/>
              </a:rPr>
              <a:t>Designed with participatory methodologies</a:t>
            </a:r>
          </a:p>
          <a:p>
            <a:pPr lvl="1" defTabSz="457200">
              <a:defRPr/>
            </a:pPr>
            <a:r>
              <a:rPr lang="en-US" sz="2600" dirty="0">
                <a:latin typeface="Arial" panose="020B0604020202020204" pitchFamily="34" charset="0"/>
                <a:cs typeface="Arial" panose="020B0604020202020204" pitchFamily="34" charset="0"/>
              </a:rPr>
              <a:t>Activities are also purposely designed to be low tech (no PowerPoint!) and relatively inexpensive to accommodate facilitation in rural areas and situations not requiring electricity (although advance preparations may require some photocopying or use of some basic stationery supplies and music video viewing)</a:t>
            </a:r>
            <a:endParaRPr lang="en-US" dirty="0">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50" y="5596732"/>
            <a:ext cx="13652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751460"/>
      </p:ext>
    </p:extLst>
  </p:cSld>
  <p:clrMapOvr>
    <a:masterClrMapping/>
  </p:clrMapOvr>
</p:sld>
</file>

<file path=ppt/theme/theme1.xml><?xml version="1.0" encoding="utf-8"?>
<a:theme xmlns:a="http://schemas.openxmlformats.org/drawingml/2006/main" name="Gov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ovt" id="{E6EAB0B1-3D5D-498B-B851-FA490EF05929}" vid="{3BA28292-E650-4C09-B676-29116D5C97E4}"/>
    </a:ext>
  </a:extLst>
</a:theme>
</file>

<file path=docProps/app.xml><?xml version="1.0" encoding="utf-8"?>
<Properties xmlns="http://schemas.openxmlformats.org/officeDocument/2006/extended-properties" xmlns:vt="http://schemas.openxmlformats.org/officeDocument/2006/docPropsVTypes">
  <Template>Govt</Template>
  <TotalTime>3071</TotalTime>
  <Words>1516</Words>
  <Application>Microsoft Office PowerPoint</Application>
  <PresentationFormat>Widescreen</PresentationFormat>
  <Paragraphs>108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Tahoma</vt:lpstr>
      <vt:lpstr>Tw Cen MT</vt:lpstr>
      <vt:lpstr>Govt</vt:lpstr>
      <vt:lpstr>Comprehensive Sexuality Education for Out of School Young People </vt:lpstr>
      <vt:lpstr>Who and Why?</vt:lpstr>
      <vt:lpstr>PowerPoint Presentation</vt:lpstr>
      <vt:lpstr>CSE Resource Package</vt:lpstr>
      <vt:lpstr>PowerPoint Presentation</vt:lpstr>
      <vt:lpstr>PowerPoint Presentation</vt:lpstr>
      <vt:lpstr>CSE Programming Guide/Framework</vt:lpstr>
      <vt:lpstr>Facilitator’s Manual</vt:lpstr>
      <vt:lpstr>PowerPoint Presentation</vt:lpstr>
      <vt:lpstr>PowerPoint Presentation</vt:lpstr>
      <vt:lpstr>PowerPoint Presentation</vt:lpstr>
      <vt:lpstr>Participant’s Workbook</vt:lpstr>
      <vt:lpstr>iCAN Package for YPLWHIV</vt:lpstr>
      <vt:lpstr>PowerPoint Presentation</vt:lpstr>
      <vt:lpstr>iCAN Modules </vt:lpstr>
      <vt:lpstr>PowerPoint Presentation</vt:lpstr>
      <vt:lpstr>PowerPoint Presentation</vt:lpstr>
      <vt:lpstr>PowerPoint Presentation</vt:lpstr>
      <vt:lpstr>Edutainment Music and Videos: We Will Album</vt:lpstr>
      <vt:lpstr>Track List </vt:lpstr>
      <vt:lpstr>TuneMe: http://mw.tuneme.org</vt:lpstr>
      <vt:lpstr>TuneMe Menu</vt:lpstr>
      <vt:lpstr>Delivery Methodology </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Sexuality Education for Out of School Young People </dc:title>
  <dc:creator>deus lupenga</dc:creator>
  <cp:lastModifiedBy>deus lupenga</cp:lastModifiedBy>
  <cp:revision>25</cp:revision>
  <dcterms:created xsi:type="dcterms:W3CDTF">2018-09-06T14:00:26Z</dcterms:created>
  <dcterms:modified xsi:type="dcterms:W3CDTF">2021-04-16T06:49:54Z</dcterms:modified>
</cp:coreProperties>
</file>