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1899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1781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4459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6260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3683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6332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2987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03038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1452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4041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6159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22782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30033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46580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48248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655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0829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11/10/2018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281866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Comprehensive sexuality education for out of school youth training of YOUTH FACILITATORS</a:t>
            </a:r>
            <a:endParaRPr lang="en-US" b="1" dirty="0"/>
          </a:p>
        </p:txBody>
      </p:sp>
      <p:sp>
        <p:nvSpPr>
          <p:cNvPr id="3" name="Subtitle 2"/>
          <p:cNvSpPr>
            <a:spLocks noGrp="1"/>
          </p:cNvSpPr>
          <p:nvPr>
            <p:ph type="subTitle" idx="1"/>
          </p:nvPr>
        </p:nvSpPr>
        <p:spPr/>
        <p:txBody>
          <a:bodyPr/>
          <a:lstStyle/>
          <a:p>
            <a:r>
              <a:rPr lang="en-GB" b="1" dirty="0" smtClean="0"/>
              <a:t>Workshop purpose and objectives</a:t>
            </a:r>
            <a:endParaRPr lang="en-US" b="1" dirty="0"/>
          </a:p>
        </p:txBody>
      </p:sp>
    </p:spTree>
    <p:extLst>
      <p:ext uri="{BB962C8B-B14F-4D97-AF65-F5344CB8AC3E}">
        <p14:creationId xmlns:p14="http://schemas.microsoft.com/office/powerpoint/2010/main" val="407740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Purpose of the </a:t>
            </a:r>
            <a:r>
              <a:rPr lang="en-GB" b="1" dirty="0" smtClean="0"/>
              <a:t>Training</a:t>
            </a:r>
            <a:endParaRPr lang="en-US" dirty="0"/>
          </a:p>
        </p:txBody>
      </p:sp>
      <p:sp>
        <p:nvSpPr>
          <p:cNvPr id="3" name="Content Placeholder 2"/>
          <p:cNvSpPr>
            <a:spLocks noGrp="1"/>
          </p:cNvSpPr>
          <p:nvPr>
            <p:ph sz="quarter" idx="13"/>
          </p:nvPr>
        </p:nvSpPr>
        <p:spPr/>
        <p:txBody>
          <a:bodyPr/>
          <a:lstStyle/>
          <a:p>
            <a:r>
              <a:rPr lang="en-GB" cap="none" dirty="0" smtClean="0"/>
              <a:t>The purpose of the workshop is to develop the capacity of youth facilitators in their respective districts on the use of the </a:t>
            </a:r>
            <a:r>
              <a:rPr lang="en-GB" b="1" i="1" cap="none" dirty="0"/>
              <a:t>C</a:t>
            </a:r>
            <a:r>
              <a:rPr lang="en-GB" b="1" i="1" cap="none" dirty="0" smtClean="0"/>
              <a:t>omprehensive Sexuality </a:t>
            </a:r>
            <a:r>
              <a:rPr lang="en-GB" b="1" i="1" cap="none" dirty="0"/>
              <a:t>E</a:t>
            </a:r>
            <a:r>
              <a:rPr lang="en-GB" b="1" i="1" cap="none" dirty="0" smtClean="0"/>
              <a:t>ducation for Out of School </a:t>
            </a:r>
            <a:r>
              <a:rPr lang="en-GB" b="1" i="1" cap="none" dirty="0"/>
              <a:t>Y</a:t>
            </a:r>
            <a:r>
              <a:rPr lang="en-GB" b="1" i="1" cap="none" dirty="0" smtClean="0"/>
              <a:t>oung </a:t>
            </a:r>
            <a:r>
              <a:rPr lang="en-GB" b="1" i="1" cap="none" dirty="0"/>
              <a:t>P</a:t>
            </a:r>
            <a:r>
              <a:rPr lang="en-GB" b="1" i="1" cap="none" dirty="0" smtClean="0"/>
              <a:t>eople in Malawi Manual </a:t>
            </a:r>
            <a:r>
              <a:rPr lang="en-GB" cap="none" dirty="0" smtClean="0"/>
              <a:t>and to ensure comprehensive, effective, accurate and quality sexuality education is provided to young people who are not in school.</a:t>
            </a:r>
            <a:endParaRPr lang="en-US" cap="none" dirty="0" smtClean="0"/>
          </a:p>
          <a:p>
            <a:endParaRPr lang="en-US" dirty="0"/>
          </a:p>
        </p:txBody>
      </p:sp>
    </p:spTree>
    <p:extLst>
      <p:ext uri="{BB962C8B-B14F-4D97-AF65-F5344CB8AC3E}">
        <p14:creationId xmlns:p14="http://schemas.microsoft.com/office/powerpoint/2010/main" val="25327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 of Training</a:t>
            </a:r>
            <a:endParaRPr lang="en-US" dirty="0"/>
          </a:p>
        </p:txBody>
      </p:sp>
      <p:sp>
        <p:nvSpPr>
          <p:cNvPr id="3" name="Content Placeholder 2"/>
          <p:cNvSpPr>
            <a:spLocks noGrp="1"/>
          </p:cNvSpPr>
          <p:nvPr>
            <p:ph sz="quarter" idx="13"/>
          </p:nvPr>
        </p:nvSpPr>
        <p:spPr>
          <a:xfrm>
            <a:off x="913774" y="1992574"/>
            <a:ext cx="10363826" cy="4080680"/>
          </a:xfrm>
        </p:spPr>
        <p:txBody>
          <a:bodyPr>
            <a:normAutofit/>
          </a:bodyPr>
          <a:lstStyle/>
          <a:p>
            <a:pPr marL="0" indent="0">
              <a:buNone/>
            </a:pPr>
            <a:r>
              <a:rPr lang="en-GB" cap="none" dirty="0" smtClean="0"/>
              <a:t>By the end of the training participants should be able to:</a:t>
            </a:r>
            <a:endParaRPr lang="en-US" cap="none" dirty="0" smtClean="0"/>
          </a:p>
          <a:p>
            <a:pPr lvl="0"/>
            <a:r>
              <a:rPr lang="en-GB" cap="none" dirty="0" smtClean="0"/>
              <a:t>Describe the components and contents of the manual for out of school youth.</a:t>
            </a:r>
            <a:endParaRPr lang="en-US" cap="none" dirty="0" smtClean="0"/>
          </a:p>
          <a:p>
            <a:pPr lvl="0"/>
            <a:r>
              <a:rPr lang="en-GB" cap="none" dirty="0" smtClean="0"/>
              <a:t>Comfortably and accurately teach all of the topics in the manual in a participatory manner. </a:t>
            </a:r>
            <a:endParaRPr lang="en-US" cap="none" dirty="0" smtClean="0"/>
          </a:p>
          <a:p>
            <a:pPr lvl="0"/>
            <a:r>
              <a:rPr lang="en-GB" cap="none" dirty="0" smtClean="0"/>
              <a:t>Demonstrate the delivery of effective CSE training to other educators using the manual.</a:t>
            </a:r>
            <a:endParaRPr lang="en-US" cap="none" dirty="0" smtClean="0"/>
          </a:p>
          <a:p>
            <a:pPr lvl="0"/>
            <a:r>
              <a:rPr lang="en-GB" cap="none" dirty="0" smtClean="0"/>
              <a:t>Explain how this training and out of school CSE programming are related to other national and regional priorities, such as In school CSE, and Youth Friendly Health Services, in order to further advocate for CSE and other SRH services for out of school young people.</a:t>
            </a:r>
            <a:endParaRPr lang="en-US" cap="none" dirty="0" smtClean="0"/>
          </a:p>
          <a:p>
            <a:pPr lvl="0"/>
            <a:r>
              <a:rPr lang="en-GB" cap="none" dirty="0" smtClean="0"/>
              <a:t>Explain how to use the materials to others, including the pamphlets, </a:t>
            </a:r>
            <a:r>
              <a:rPr lang="en-GB" cap="none" dirty="0" err="1" smtClean="0"/>
              <a:t>TuneMe</a:t>
            </a:r>
            <a:r>
              <a:rPr lang="en-GB" cap="none" dirty="0" smtClean="0"/>
              <a:t> </a:t>
            </a:r>
            <a:r>
              <a:rPr lang="en-GB" cap="none" dirty="0" err="1" smtClean="0"/>
              <a:t>mobi</a:t>
            </a:r>
            <a:r>
              <a:rPr lang="en-GB" cap="none" dirty="0" smtClean="0"/>
              <a:t>-site, and music album. </a:t>
            </a:r>
            <a:endParaRPr lang="en-US" cap="none" dirty="0" smtClean="0"/>
          </a:p>
          <a:p>
            <a:endParaRPr lang="en-US" dirty="0"/>
          </a:p>
        </p:txBody>
      </p:sp>
    </p:spTree>
    <p:extLst>
      <p:ext uri="{BB962C8B-B14F-4D97-AF65-F5344CB8AC3E}">
        <p14:creationId xmlns:p14="http://schemas.microsoft.com/office/powerpoint/2010/main" val="2684704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Training Overview </a:t>
            </a:r>
            <a:endParaRPr lang="en-US" dirty="0"/>
          </a:p>
        </p:txBody>
      </p:sp>
      <p:sp>
        <p:nvSpPr>
          <p:cNvPr id="3" name="Content Placeholder 2"/>
          <p:cNvSpPr>
            <a:spLocks noGrp="1"/>
          </p:cNvSpPr>
          <p:nvPr>
            <p:ph sz="quarter" idx="13"/>
          </p:nvPr>
        </p:nvSpPr>
        <p:spPr/>
        <p:txBody>
          <a:bodyPr/>
          <a:lstStyle/>
          <a:p>
            <a:r>
              <a:rPr lang="en-GB" cap="none" dirty="0" smtClean="0"/>
              <a:t>This is a 5-day training</a:t>
            </a:r>
          </a:p>
          <a:p>
            <a:r>
              <a:rPr lang="en-GB" cap="none" dirty="0" smtClean="0"/>
              <a:t>The training was designed by </a:t>
            </a:r>
            <a:r>
              <a:rPr lang="en-GB" cap="none" dirty="0"/>
              <a:t>A</a:t>
            </a:r>
            <a:r>
              <a:rPr lang="en-GB" cap="none" dirty="0" smtClean="0"/>
              <a:t>ndrea </a:t>
            </a:r>
            <a:r>
              <a:rPr lang="en-GB" cap="none" dirty="0"/>
              <a:t>I</a:t>
            </a:r>
            <a:r>
              <a:rPr lang="en-GB" cap="none" dirty="0" smtClean="0"/>
              <a:t>rvin, an international consultant on Sexuality Education who worked on the development of the manual, and </a:t>
            </a:r>
            <a:r>
              <a:rPr lang="en-GB" cap="none" dirty="0"/>
              <a:t>M</a:t>
            </a:r>
            <a:r>
              <a:rPr lang="en-GB" cap="none" dirty="0" smtClean="0"/>
              <a:t>aria </a:t>
            </a:r>
            <a:r>
              <a:rPr lang="en-GB" cap="none" dirty="0" err="1"/>
              <a:t>B</a:t>
            </a:r>
            <a:r>
              <a:rPr lang="en-GB" cap="none" dirty="0" err="1" smtClean="0"/>
              <a:t>akaroudis</a:t>
            </a:r>
            <a:r>
              <a:rPr lang="en-GB" cap="none" dirty="0" smtClean="0"/>
              <a:t>, the SYP CSE Specialist</a:t>
            </a:r>
            <a:endParaRPr lang="en-US" cap="none" dirty="0"/>
          </a:p>
        </p:txBody>
      </p:sp>
    </p:spTree>
    <p:extLst>
      <p:ext uri="{BB962C8B-B14F-4D97-AF65-F5344CB8AC3E}">
        <p14:creationId xmlns:p14="http://schemas.microsoft.com/office/powerpoint/2010/main" val="4085502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Training Methodologies</a:t>
            </a:r>
            <a:endParaRPr lang="en-US" dirty="0"/>
          </a:p>
        </p:txBody>
      </p:sp>
      <p:sp>
        <p:nvSpPr>
          <p:cNvPr id="3" name="Content Placeholder 2"/>
          <p:cNvSpPr>
            <a:spLocks noGrp="1"/>
          </p:cNvSpPr>
          <p:nvPr>
            <p:ph sz="quarter" idx="13"/>
          </p:nvPr>
        </p:nvSpPr>
        <p:spPr/>
        <p:txBody>
          <a:bodyPr>
            <a:normAutofit/>
          </a:bodyPr>
          <a:lstStyle/>
          <a:p>
            <a:r>
              <a:rPr lang="en-US" cap="none" dirty="0" smtClean="0"/>
              <a:t>The training has been designed to model best practices in the delivery of CSE using engaging, interactive and experiential methods appropriate for out of school young people.  These methods also facilitated the full engagement and participation of all trainees.  </a:t>
            </a:r>
          </a:p>
          <a:p>
            <a:r>
              <a:rPr lang="en-US" cap="none" dirty="0" smtClean="0"/>
              <a:t>Sessions will intentionally use only low-budget materials and mostly will not rely on technology so as to be replicable in the conditions commonly faced by educators in communities. As much </a:t>
            </a:r>
            <a:r>
              <a:rPr lang="en-US" cap="none" smtClean="0"/>
              <a:t>as possible, NO PROJECTOR!!!</a:t>
            </a:r>
            <a:endParaRPr lang="en-US" cap="none" dirty="0" smtClean="0"/>
          </a:p>
          <a:p>
            <a:r>
              <a:rPr lang="en-US" cap="none" dirty="0" smtClean="0"/>
              <a:t>A pre- and post-test and final evaluation will administered to participants. </a:t>
            </a:r>
          </a:p>
          <a:p>
            <a:endParaRPr lang="en-US" dirty="0"/>
          </a:p>
        </p:txBody>
      </p:sp>
    </p:spTree>
    <p:extLst>
      <p:ext uri="{BB962C8B-B14F-4D97-AF65-F5344CB8AC3E}">
        <p14:creationId xmlns:p14="http://schemas.microsoft.com/office/powerpoint/2010/main" val="724373948"/>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17</TotalTime>
  <Words>336</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Tw Cen MT</vt:lpstr>
      <vt:lpstr>Droplet</vt:lpstr>
      <vt:lpstr>Comprehensive sexuality education for out of school youth training of YOUTH FACILITATORS</vt:lpstr>
      <vt:lpstr>Purpose of the Training</vt:lpstr>
      <vt:lpstr>Objectives of Training</vt:lpstr>
      <vt:lpstr>Training Overview </vt:lpstr>
      <vt:lpstr>Training Methodologies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Comprehensive sexuality education for out of school youth training of trainers and manual finalisation</dc:title>
  <dc:creator>deus lupenga</dc:creator>
  <cp:lastModifiedBy>deus lupenga</cp:lastModifiedBy>
  <cp:revision>5</cp:revision>
  <dcterms:created xsi:type="dcterms:W3CDTF">2017-05-07T17:24:16Z</dcterms:created>
  <dcterms:modified xsi:type="dcterms:W3CDTF">2018-11-10T14:30:04Z</dcterms:modified>
</cp:coreProperties>
</file>